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2" r:id="rId3"/>
    <p:sldId id="276" r:id="rId4"/>
    <p:sldId id="268" r:id="rId5"/>
    <p:sldId id="267" r:id="rId6"/>
    <p:sldId id="283" r:id="rId7"/>
    <p:sldId id="284" r:id="rId8"/>
    <p:sldId id="261" r:id="rId9"/>
    <p:sldId id="260" r:id="rId10"/>
    <p:sldId id="259" r:id="rId11"/>
    <p:sldId id="262" r:id="rId12"/>
    <p:sldId id="266" r:id="rId13"/>
    <p:sldId id="269" r:id="rId14"/>
    <p:sldId id="274" r:id="rId15"/>
    <p:sldId id="263" r:id="rId16"/>
    <p:sldId id="264" r:id="rId17"/>
    <p:sldId id="265" r:id="rId18"/>
    <p:sldId id="271" r:id="rId19"/>
    <p:sldId id="272" r:id="rId20"/>
    <p:sldId id="270" r:id="rId21"/>
    <p:sldId id="277" r:id="rId22"/>
    <p:sldId id="275" r:id="rId23"/>
    <p:sldId id="278" r:id="rId24"/>
    <p:sldId id="280" r:id="rId25"/>
    <p:sldId id="27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4215FC-15B9-AD44-AFE1-B9030309677F}">
          <p14:sldIdLst>
            <p14:sldId id="256"/>
            <p14:sldId id="282"/>
            <p14:sldId id="276"/>
            <p14:sldId id="268"/>
            <p14:sldId id="267"/>
            <p14:sldId id="283"/>
            <p14:sldId id="284"/>
          </p14:sldIdLst>
        </p14:section>
        <p14:section name="Cross-sectional SHHS" id="{9C6C30EB-CB7C-CE4E-9969-F593E5B36FE0}">
          <p14:sldIdLst>
            <p14:sldId id="261"/>
            <p14:sldId id="260"/>
            <p14:sldId id="259"/>
            <p14:sldId id="262"/>
          </p14:sldIdLst>
        </p14:section>
        <p14:section name="Clinical cohort OSA - incident stroke/death" id="{25A0F8D7-67D3-304F-93EC-E43E7C0278B0}">
          <p14:sldIdLst>
            <p14:sldId id="266"/>
            <p14:sldId id="269"/>
            <p14:sldId id="274"/>
          </p14:sldIdLst>
        </p14:section>
        <p14:section name="SHHS Incident CHD" id="{EB09D36A-095D-6145-AA2A-F5DF158835C6}">
          <p14:sldIdLst>
            <p14:sldId id="263"/>
            <p14:sldId id="264"/>
            <p14:sldId id="265"/>
          </p14:sldIdLst>
        </p14:section>
        <p14:section name="SHHS mortality" id="{15AD1292-1211-4A41-A95C-5FC35DC6744B}">
          <p14:sldIdLst>
            <p14:sldId id="271"/>
            <p14:sldId id="272"/>
            <p14:sldId id="270"/>
          </p14:sldIdLst>
        </p14:section>
        <p14:section name="RCT PAP on AFib" id="{F8CCFE29-951B-E440-B539-75AA71281901}">
          <p14:sldIdLst>
            <p14:sldId id="277"/>
            <p14:sldId id="275"/>
            <p14:sldId id="278"/>
          </p14:sldIdLst>
        </p14:section>
        <p14:section name="Phase 2 RCTs" id="{0584ADF6-0693-6A40-B027-52821FF0CB15}">
          <p14:sldIdLst>
            <p14:sldId id="280"/>
            <p14:sldId id="279"/>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610"/>
  </p:normalViewPr>
  <p:slideViewPr>
    <p:cSldViewPr snapToGrid="0">
      <p:cViewPr varScale="1">
        <p:scale>
          <a:sx n="85" d="100"/>
          <a:sy n="85" d="100"/>
        </p:scale>
        <p:origin x="1592" y="160"/>
      </p:cViewPr>
      <p:guideLst/>
    </p:cSldViewPr>
  </p:slideViewPr>
  <p:notesTextViewPr>
    <p:cViewPr>
      <p:scale>
        <a:sx n="1" d="1"/>
        <a:sy n="1" d="1"/>
      </p:scale>
      <p:origin x="0" y="-54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5A397-47A2-4048-8125-3B3A3B228EB9}" type="datetimeFigureOut">
              <a:rPr lang="en-US" smtClean="0"/>
              <a:t>9/5/22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0D151-B553-404F-98F8-990868431BEF}" type="slidenum">
              <a:rPr lang="en-US" smtClean="0"/>
              <a:t>‹#›</a:t>
            </a:fld>
            <a:endParaRPr lang="en-US"/>
          </a:p>
        </p:txBody>
      </p:sp>
    </p:spTree>
    <p:extLst>
      <p:ext uri="{BB962C8B-B14F-4D97-AF65-F5344CB8AC3E}">
        <p14:creationId xmlns:p14="http://schemas.microsoft.com/office/powerpoint/2010/main" val="40777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nickmmark/status/1453883562185281536?s=2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atsjournals.org/doi/epdf/10.1164/rccm.202207-1301L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Cross sectional teaching points: </a:t>
            </a:r>
          </a:p>
          <a:p>
            <a:pPr>
              <a:buFont typeface="Arial" panose="020B0604020202020204" pitchFamily="34" charset="0"/>
              <a:buChar char="•"/>
            </a:pPr>
            <a:r>
              <a:rPr lang="en-US" dirty="0">
                <a:effectLst/>
                <a:latin typeface="Helvetica Neue" panose="02000503000000020004" pitchFamily="2" charset="0"/>
              </a:rPr>
              <a:t>Structure of argument</a:t>
            </a:r>
          </a:p>
          <a:p>
            <a:pPr>
              <a:buFont typeface="Arial" panose="020B0604020202020204" pitchFamily="34" charset="0"/>
              <a:buChar char="•"/>
            </a:pPr>
            <a:endParaRPr lang="en-US" dirty="0">
              <a:effectLst/>
              <a:latin typeface="Helvetica Neue" panose="02000503000000020004" pitchFamily="2" charset="0"/>
            </a:endParaRPr>
          </a:p>
          <a:p>
            <a:r>
              <a:rPr lang="en-US" dirty="0">
                <a:effectLst/>
                <a:latin typeface="Helvetica Neue" panose="02000503000000020004" pitchFamily="2" charset="0"/>
              </a:rPr>
              <a:t>Causal inference idea: discuss this - Counterfactuals and average treatment effect - https://</a:t>
            </a:r>
            <a:r>
              <a:rPr lang="en-US" dirty="0" err="1">
                <a:effectLst/>
                <a:latin typeface="Helvetica Neue" panose="02000503000000020004" pitchFamily="2" charset="0"/>
              </a:rPr>
              <a:t>twitter.com</a:t>
            </a:r>
            <a:r>
              <a:rPr lang="en-US" dirty="0">
                <a:effectLst/>
                <a:latin typeface="Helvetica Neue" panose="02000503000000020004" pitchFamily="2" charset="0"/>
              </a:rPr>
              <a:t>/</a:t>
            </a:r>
            <a:r>
              <a:rPr lang="en-US" dirty="0" err="1">
                <a:effectLst/>
                <a:latin typeface="Helvetica Neue" panose="02000503000000020004" pitchFamily="2" charset="0"/>
              </a:rPr>
              <a:t>nytopinion</a:t>
            </a:r>
            <a:r>
              <a:rPr lang="en-US" dirty="0">
                <a:effectLst/>
                <a:latin typeface="Helvetica Neue" panose="02000503000000020004" pitchFamily="2" charset="0"/>
              </a:rPr>
              <a:t>/status/1454801591127707650?s=12</a:t>
            </a:r>
            <a:br>
              <a:rPr lang="en-US" dirty="0">
                <a:effectLst/>
                <a:latin typeface="Helvetica Neue" panose="02000503000000020004" pitchFamily="2" charset="0"/>
              </a:rPr>
            </a:b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Causal inference </a:t>
            </a:r>
            <a:r>
              <a:rPr lang="en-US" dirty="0" err="1">
                <a:effectLst/>
                <a:latin typeface="Helvetica Neue" panose="02000503000000020004" pitchFamily="2" charset="0"/>
              </a:rPr>
              <a:t>reasources</a:t>
            </a:r>
            <a:r>
              <a:rPr lang="en-US" dirty="0">
                <a:effectLst/>
                <a:latin typeface="Helvetica Neue" panose="02000503000000020004" pitchFamily="2" charset="0"/>
              </a:rPr>
              <a:t>: https://</a:t>
            </a:r>
            <a:r>
              <a:rPr lang="en-US" dirty="0" err="1">
                <a:effectLst/>
                <a:latin typeface="Helvetica Neue" panose="02000503000000020004" pitchFamily="2" charset="0"/>
              </a:rPr>
              <a:t>twitter.com</a:t>
            </a:r>
            <a:r>
              <a:rPr lang="en-US" dirty="0">
                <a:effectLst/>
                <a:latin typeface="Helvetica Neue" panose="02000503000000020004" pitchFamily="2" charset="0"/>
              </a:rPr>
              <a:t>/</a:t>
            </a:r>
            <a:r>
              <a:rPr lang="en-US" dirty="0" err="1">
                <a:effectLst/>
                <a:latin typeface="Helvetica Neue" panose="02000503000000020004" pitchFamily="2" charset="0"/>
              </a:rPr>
              <a:t>WomenInStat</a:t>
            </a:r>
            <a:r>
              <a:rPr lang="en-US" dirty="0">
                <a:effectLst/>
                <a:latin typeface="Helvetica Neue" panose="02000503000000020004" pitchFamily="2" charset="0"/>
              </a:rPr>
              <a:t>/status/1443518855633059845?s=20</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err="1">
                <a:effectLst/>
                <a:latin typeface="Helvetica Neue" panose="02000503000000020004" pitchFamily="2" charset="0"/>
              </a:rPr>
              <a:t>Estimand</a:t>
            </a:r>
            <a:r>
              <a:rPr lang="en-US" dirty="0">
                <a:effectLst/>
                <a:latin typeface="Helvetica Neue" panose="02000503000000020004" pitchFamily="2" charset="0"/>
              </a:rPr>
              <a:t>: A conceptual target that you are trying to estimate.</a:t>
            </a:r>
          </a:p>
          <a:p>
            <a:r>
              <a:rPr lang="en-US" dirty="0">
                <a:effectLst/>
                <a:latin typeface="Helvetica Neue" panose="02000503000000020004" pitchFamily="2" charset="0"/>
              </a:rPr>
              <a:t>Estimator: The machinery for getting to your estimate.</a:t>
            </a:r>
          </a:p>
          <a:p>
            <a:r>
              <a:rPr lang="en-US" dirty="0">
                <a:effectLst/>
                <a:latin typeface="Helvetica Neue" panose="02000503000000020004" pitchFamily="2" charset="0"/>
              </a:rPr>
              <a:t>Estimate: Just a number. Has no properties or anything. </a:t>
            </a:r>
          </a:p>
          <a:p>
            <a:br>
              <a:rPr lang="en-US" dirty="0">
                <a:effectLst/>
                <a:latin typeface="Helvetica Neue" panose="02000503000000020004" pitchFamily="2" charset="0"/>
              </a:rPr>
            </a:b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r>
              <a:rPr lang="en-US" dirty="0">
                <a:effectLst/>
                <a:latin typeface="Helvetica Neue" panose="02000503000000020004" pitchFamily="2" charset="0"/>
              </a:rPr>
              <a:t>Confounding / regression [ ] expand this – for example, the idea of how strong the confounders might be in comparison to the effect being investigated (nutritional epidemiology)</a:t>
            </a:r>
          </a:p>
          <a:p>
            <a:r>
              <a:rPr lang="en-US" dirty="0">
                <a:solidFill>
                  <a:srgbClr val="000000"/>
                </a:solidFill>
                <a:effectLst/>
                <a:latin typeface="Helvetica Neue" panose="02000503000000020004" pitchFamily="2" charset="0"/>
              </a:rPr>
              <a:t>Relationship of manipulating a confounder </a:t>
            </a:r>
            <a:r>
              <a:rPr lang="en-US" dirty="0">
                <a:solidFill>
                  <a:srgbClr val="000000"/>
                </a:solidFill>
                <a:effectLst/>
                <a:latin typeface="Helvetica Neue" panose="02000503000000020004" pitchFamily="2" charset="0"/>
                <a:hlinkClick r:id="rId3"/>
              </a:rPr>
              <a:t>https://twitter.com/nickmmark/status/1453883562185281536?s=20</a:t>
            </a:r>
            <a:endParaRPr lang="en-US" dirty="0">
              <a:solidFill>
                <a:srgbClr val="DCA10D"/>
              </a:solidFill>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r>
              <a:rPr lang="en-US" dirty="0">
                <a:effectLst/>
                <a:latin typeface="Helvetica Neue" panose="02000503000000020004" pitchFamily="2" charset="0"/>
              </a:rPr>
              <a:t>Immortal time(?) [ ] important -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000000"/>
                </a:solidFill>
                <a:effectLst/>
                <a:latin typeface="Helvetica Neue" panose="02000503000000020004" pitchFamily="2" charset="0"/>
              </a:rPr>
              <a:t>Immortal time bias? </a:t>
            </a:r>
            <a:r>
              <a:rPr lang="en-US" dirty="0">
                <a:solidFill>
                  <a:srgbClr val="000000"/>
                </a:solidFill>
                <a:effectLst/>
                <a:latin typeface="Helvetica Neue" panose="02000503000000020004" pitchFamily="2" charset="0"/>
                <a:hlinkClick r:id="rId4"/>
              </a:rPr>
              <a:t>https://www.atsjournals.org/doi/epdf/10.1164/rccm.202207-1301LE</a:t>
            </a:r>
            <a:endParaRPr lang="en-US" dirty="0">
              <a:solidFill>
                <a:srgbClr val="DCA10D"/>
              </a:solidFill>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r>
              <a:rPr lang="en-US" dirty="0">
                <a:effectLst/>
                <a:latin typeface="Helvetica Neue" panose="02000503000000020004" pitchFamily="2" charset="0"/>
              </a:rPr>
              <a:t>Exposure assessment? [ ] expand this</a:t>
            </a:r>
          </a:p>
          <a:p>
            <a:pPr>
              <a:buFont typeface="Arial" panose="020B0604020202020204" pitchFamily="34" charset="0"/>
              <a:buChar char="•"/>
            </a:pPr>
            <a:r>
              <a:rPr lang="en-US" dirty="0">
                <a:effectLst/>
                <a:latin typeface="Helvetica Neue" panose="02000503000000020004" pitchFamily="2" charset="0"/>
              </a:rPr>
              <a:t>Confounding by indication. [ ] expand this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Intervention teaching points: </a:t>
            </a:r>
          </a:p>
          <a:p>
            <a:pPr>
              <a:buFont typeface="Arial" panose="020B0604020202020204" pitchFamily="34" charset="0"/>
              <a:buChar char="•"/>
            </a:pPr>
            <a:r>
              <a:rPr lang="en-US" dirty="0">
                <a:effectLst/>
                <a:latin typeface="Helvetica Neue" panose="02000503000000020004" pitchFamily="2" charset="0"/>
              </a:rPr>
              <a:t>Power [x]</a:t>
            </a:r>
          </a:p>
          <a:p>
            <a:r>
              <a:rPr lang="en-US" dirty="0">
                <a:effectLst/>
                <a:latin typeface="Helvetica Neue" panose="02000503000000020004" pitchFamily="2" charset="0"/>
              </a:rPr>
              <a:t>Outcomes [x] – discussed as </a:t>
            </a:r>
            <a:r>
              <a:rPr lang="en-US" dirty="0" err="1">
                <a:effectLst/>
                <a:latin typeface="Helvetica Neue" panose="02000503000000020004" pitchFamily="2" charset="0"/>
              </a:rPr>
              <a:t>HR.Maybe</a:t>
            </a:r>
            <a:r>
              <a:rPr lang="en-US" dirty="0">
                <a:effectLst/>
                <a:latin typeface="Helvetica Neue" panose="02000503000000020004" pitchFamily="2" charset="0"/>
              </a:rPr>
              <a:t> de-emphasize this</a:t>
            </a:r>
          </a:p>
          <a:p>
            <a:endParaRPr lang="en-US" dirty="0"/>
          </a:p>
          <a:p>
            <a:endParaRPr lang="en-US" dirty="0"/>
          </a:p>
          <a:p>
            <a:r>
              <a:rPr lang="en-US" dirty="0"/>
              <a:t>[ ] changes to make: </a:t>
            </a:r>
          </a:p>
          <a:p>
            <a:endParaRPr lang="en-US" dirty="0"/>
          </a:p>
          <a:p>
            <a:r>
              <a:rPr lang="en-US" dirty="0"/>
              <a:t>-</a:t>
            </a:r>
            <a:r>
              <a:rPr lang="en-US" dirty="0">
                <a:sym typeface="Wingdings" pitchFamily="2" charset="2"/>
              </a:rPr>
              <a:t> introduce DAGs for more discussion of confounders. </a:t>
            </a:r>
          </a:p>
          <a:p>
            <a:endParaRPr lang="en-US" dirty="0">
              <a:sym typeface="Wingdings" pitchFamily="2" charset="2"/>
            </a:endParaRPr>
          </a:p>
          <a:p>
            <a:r>
              <a:rPr lang="en-US" dirty="0">
                <a:sym typeface="Wingdings" pitchFamily="2" charset="2"/>
              </a:rPr>
              <a:t>This might actually be </a:t>
            </a:r>
            <a:r>
              <a:rPr lang="en-US" dirty="0" err="1">
                <a:sym typeface="Wingdings" pitchFamily="2" charset="2"/>
              </a:rPr>
              <a:t>agood</a:t>
            </a:r>
            <a:r>
              <a:rPr lang="en-US" dirty="0">
                <a:sym typeface="Wingdings" pitchFamily="2" charset="2"/>
              </a:rPr>
              <a:t> frame for the entire presentation</a:t>
            </a:r>
          </a:p>
          <a:p>
            <a:endParaRPr lang="en-US" dirty="0">
              <a:sym typeface="Wingdings" pitchFamily="2" charset="2"/>
            </a:endParaRPr>
          </a:p>
          <a:p>
            <a:r>
              <a:rPr lang="en-US" dirty="0">
                <a:sym typeface="Wingdings" pitchFamily="2" charset="2"/>
              </a:rPr>
              <a:t> Draw a simple DAG for one paper. Use collider bias as a reason / explanation of </a:t>
            </a:r>
            <a:r>
              <a:rPr lang="en-US" dirty="0" err="1">
                <a:sym typeface="Wingdings" pitchFamily="2" charset="2"/>
              </a:rPr>
              <a:t>berkson’s</a:t>
            </a:r>
            <a:r>
              <a:rPr lang="en-US" dirty="0">
                <a:sym typeface="Wingdings" pitchFamily="2" charset="2"/>
              </a:rPr>
              <a:t> bias </a:t>
            </a:r>
          </a:p>
          <a:p>
            <a:endParaRPr lang="en-US" dirty="0">
              <a:sym typeface="Wingdings" pitchFamily="2" charset="2"/>
            </a:endParaRPr>
          </a:p>
          <a:p>
            <a:pPr marL="171450" indent="-171450">
              <a:buFont typeface="Wingdings" pitchFamily="2" charset="2"/>
              <a:buChar char="à"/>
            </a:pPr>
            <a:r>
              <a:rPr lang="en-US" dirty="0">
                <a:sym typeface="Wingdings" pitchFamily="2" charset="2"/>
              </a:rPr>
              <a:t>Remove the hazard ratio teaching point and replace with the group assignment slide or similar</a:t>
            </a: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Potential Goals</a:t>
            </a:r>
          </a:p>
          <a:p>
            <a:pPr>
              <a:buFont typeface="Arial" panose="020B0604020202020204" pitchFamily="34" charset="0"/>
              <a:buChar char="•"/>
            </a:pPr>
            <a:r>
              <a:rPr lang="en-US" dirty="0">
                <a:effectLst/>
                <a:latin typeface="Helvetica Neue" panose="02000503000000020004" pitchFamily="2" charset="0"/>
              </a:rPr>
              <a:t>Understand the difference between RR, OR, and HR (and dichotomous vs time-to-event outcomes)</a:t>
            </a:r>
          </a:p>
          <a:p>
            <a:pPr>
              <a:buFont typeface="Arial" panose="020B0604020202020204" pitchFamily="34" charset="0"/>
              <a:buChar char="•"/>
            </a:pPr>
            <a:r>
              <a:rPr lang="en-US" dirty="0">
                <a:effectLst/>
                <a:latin typeface="Helvetica Neue" panose="02000503000000020004" pitchFamily="2" charset="0"/>
              </a:rPr>
              <a:t>Understand the relationship between study size, effect size, and power. </a:t>
            </a:r>
          </a:p>
          <a:p>
            <a:pPr>
              <a:buFont typeface="Arial" panose="020B0604020202020204" pitchFamily="34" charset="0"/>
              <a:buChar char="•"/>
            </a:pPr>
            <a:r>
              <a:rPr lang="en-US" dirty="0">
                <a:effectLst/>
                <a:latin typeface="Helvetica Neue" panose="02000503000000020004" pitchFamily="2" charset="0"/>
              </a:rPr>
              <a:t>Understand challenges to quantifying the “exposure” to OSA and how that influences the ability of studies to show the effects of untreated OSA over decades</a:t>
            </a:r>
          </a:p>
          <a:p>
            <a:pPr>
              <a:buFont typeface="Arial" panose="020B0604020202020204" pitchFamily="34" charset="0"/>
              <a:buChar char="•"/>
            </a:pPr>
            <a:r>
              <a:rPr lang="en-US" dirty="0">
                <a:effectLst/>
                <a:latin typeface="Helvetica Neue" panose="02000503000000020004" pitchFamily="2" charset="0"/>
              </a:rPr>
              <a:t>Understand the limitations of cross-sectional and cohort studies in assessing causation </a:t>
            </a:r>
          </a:p>
          <a:p>
            <a:pPr>
              <a:buFont typeface="Arial" panose="020B0604020202020204" pitchFamily="34" charset="0"/>
              <a:buChar char="•"/>
            </a:pPr>
            <a:r>
              <a:rPr lang="en-US" dirty="0">
                <a:effectLst/>
                <a:latin typeface="Helvetica Neue" panose="02000503000000020004" pitchFamily="2" charset="0"/>
              </a:rPr>
              <a:t>Understand what a multivariable regression is. </a:t>
            </a:r>
          </a:p>
          <a:p>
            <a:pPr>
              <a:buFont typeface="Arial" panose="020B0604020202020204" pitchFamily="34" charset="0"/>
              <a:buChar char="•"/>
            </a:pPr>
            <a:r>
              <a:rPr lang="en-US">
                <a:effectLst/>
                <a:latin typeface="Helvetica Neue" panose="02000503000000020004" pitchFamily="2" charset="0"/>
              </a:rPr>
              <a:t>Understand what assumptions need to be true for “independently associated” to represent a causal effect in a study using a regression analysis</a:t>
            </a:r>
          </a:p>
          <a:p>
            <a:pPr marL="171450" indent="-171450">
              <a:buFont typeface="Wingdings" pitchFamily="2" charset="2"/>
              <a:buChar char="à"/>
            </a:pPr>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1</a:t>
            </a:fld>
            <a:endParaRPr lang="en-US"/>
          </a:p>
        </p:txBody>
      </p:sp>
    </p:spTree>
    <p:extLst>
      <p:ext uri="{BB962C8B-B14F-4D97-AF65-F5344CB8AC3E}">
        <p14:creationId xmlns:p14="http://schemas.microsoft.com/office/powerpoint/2010/main" val="53729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14</a:t>
            </a:fld>
            <a:endParaRPr lang="en-US"/>
          </a:p>
        </p:txBody>
      </p:sp>
    </p:spTree>
    <p:extLst>
      <p:ext uri="{BB962C8B-B14F-4D97-AF65-F5344CB8AC3E}">
        <p14:creationId xmlns:p14="http://schemas.microsoft.com/office/powerpoint/2010/main" val="221644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Models are presented that adjusted</a:t>
            </a:r>
          </a:p>
          <a:p>
            <a:r>
              <a:rPr lang="en-US" sz="1200" kern="1200" dirty="0">
                <a:solidFill>
                  <a:schemeClr val="tx1"/>
                </a:solidFill>
                <a:effectLst/>
                <a:latin typeface="+mn-lt"/>
                <a:ea typeface="+mn-ea"/>
                <a:cs typeface="+mn-cs"/>
              </a:rPr>
              <a:t>for the following: (1) Age, race, BMI, and smoking status (with</a:t>
            </a:r>
          </a:p>
          <a:p>
            <a:r>
              <a:rPr lang="en-US" sz="1200" kern="1200" dirty="0">
                <a:solidFill>
                  <a:schemeClr val="tx1"/>
                </a:solidFill>
                <a:effectLst/>
                <a:latin typeface="+mn-lt"/>
                <a:ea typeface="+mn-ea"/>
                <a:cs typeface="+mn-cs"/>
              </a:rPr>
              <a:t>indicator variables for current and former smoking); (2) these</a:t>
            </a:r>
          </a:p>
          <a:p>
            <a:r>
              <a:rPr lang="en-US" sz="1200" kern="1200" dirty="0">
                <a:solidFill>
                  <a:schemeClr val="tx1"/>
                </a:solidFill>
                <a:effectLst/>
                <a:latin typeface="+mn-lt"/>
                <a:ea typeface="+mn-ea"/>
                <a:cs typeface="+mn-cs"/>
              </a:rPr>
              <a:t>variables plus total and HDL cholesterol and diabetes mellitus,</a:t>
            </a:r>
          </a:p>
          <a:p>
            <a:r>
              <a:rPr lang="en-US" sz="1200" kern="1200" dirty="0">
                <a:solidFill>
                  <a:schemeClr val="tx1"/>
                </a:solidFill>
                <a:effectLst/>
                <a:latin typeface="+mn-lt"/>
                <a:ea typeface="+mn-ea"/>
                <a:cs typeface="+mn-cs"/>
              </a:rPr>
              <a:t>which are causes of cardiovascular disease for which the causal</a:t>
            </a:r>
          </a:p>
          <a:p>
            <a:r>
              <a:rPr lang="en-US" sz="1200" kern="1200" dirty="0">
                <a:solidFill>
                  <a:schemeClr val="tx1"/>
                </a:solidFill>
                <a:effectLst/>
                <a:latin typeface="+mn-lt"/>
                <a:ea typeface="+mn-ea"/>
                <a:cs typeface="+mn-cs"/>
              </a:rPr>
              <a:t>relation to OSA is uncertain; and (3) these variables plus hypertension hypertension</a:t>
            </a:r>
          </a:p>
          <a:p>
            <a:r>
              <a:rPr lang="en-US" sz="1200" kern="1200" dirty="0">
                <a:solidFill>
                  <a:schemeClr val="tx1"/>
                </a:solidFill>
                <a:effectLst/>
                <a:latin typeface="+mn-lt"/>
                <a:ea typeface="+mn-ea"/>
                <a:cs typeface="+mn-cs"/>
              </a:rPr>
              <a:t>(systolic blood pressure, diastolic blood pressure, and use of</a:t>
            </a:r>
          </a:p>
          <a:p>
            <a:r>
              <a:rPr lang="en-US" sz="1200" kern="1200" dirty="0">
                <a:solidFill>
                  <a:schemeClr val="tx1"/>
                </a:solidFill>
                <a:effectLst/>
                <a:latin typeface="+mn-lt"/>
                <a:ea typeface="+mn-ea"/>
                <a:cs typeface="+mn-cs"/>
              </a:rPr>
              <a:t>antihypertensive medications), which has been hypothesized to lie on</a:t>
            </a:r>
          </a:p>
          <a:p>
            <a:r>
              <a:rPr lang="en-US" sz="1200" kern="1200" dirty="0">
                <a:solidFill>
                  <a:schemeClr val="tx1"/>
                </a:solidFill>
                <a:effectLst/>
                <a:latin typeface="+mn-lt"/>
                <a:ea typeface="+mn-ea"/>
                <a:cs typeface="+mn-cs"/>
              </a:rPr>
              <a:t>the causal pathway between OSA and cardiovascular disease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16</a:t>
            </a:fld>
            <a:endParaRPr lang="en-US"/>
          </a:p>
        </p:txBody>
      </p:sp>
    </p:spTree>
    <p:extLst>
      <p:ext uri="{BB962C8B-B14F-4D97-AF65-F5344CB8AC3E}">
        <p14:creationId xmlns:p14="http://schemas.microsoft.com/office/powerpoint/2010/main" val="101155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17</a:t>
            </a:fld>
            <a:endParaRPr lang="en-US"/>
          </a:p>
        </p:txBody>
      </p:sp>
    </p:spTree>
    <p:extLst>
      <p:ext uri="{BB962C8B-B14F-4D97-AF65-F5344CB8AC3E}">
        <p14:creationId xmlns:p14="http://schemas.microsoft.com/office/powerpoint/2010/main" val="280835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“Briefly,</a:t>
            </a:r>
          </a:p>
          <a:p>
            <a:r>
              <a:rPr lang="en-US" sz="1200" kern="1200" dirty="0">
                <a:solidFill>
                  <a:schemeClr val="tx1"/>
                </a:solidFill>
                <a:effectLst/>
                <a:latin typeface="+mn-lt"/>
                <a:ea typeface="+mn-ea"/>
                <a:cs typeface="+mn-cs"/>
              </a:rPr>
              <a:t>between 1995 and 1998 participants were recruited from</a:t>
            </a:r>
          </a:p>
          <a:p>
            <a:r>
              <a:rPr lang="en-US" sz="1200" kern="1200" dirty="0">
                <a:solidFill>
                  <a:schemeClr val="tx1"/>
                </a:solidFill>
                <a:effectLst/>
                <a:latin typeface="+mn-lt"/>
                <a:ea typeface="+mn-ea"/>
                <a:cs typeface="+mn-cs"/>
              </a:rPr>
              <a:t>prospective cohort studies including the Framingham Offspring</a:t>
            </a:r>
          </a:p>
          <a:p>
            <a:r>
              <a:rPr lang="en-US" sz="1200" kern="1200" dirty="0">
                <a:solidFill>
                  <a:schemeClr val="tx1"/>
                </a:solidFill>
                <a:effectLst/>
                <a:latin typeface="+mn-lt"/>
                <a:ea typeface="+mn-ea"/>
                <a:cs typeface="+mn-cs"/>
              </a:rPr>
              <a:t>and Omni Study, the Atherosclerosis Risk in Communities Study,</a:t>
            </a:r>
          </a:p>
          <a:p>
            <a:r>
              <a:rPr lang="en-US" sz="1200" kern="1200" dirty="0">
                <a:solidFill>
                  <a:schemeClr val="tx1"/>
                </a:solidFill>
                <a:effectLst/>
                <a:latin typeface="+mn-lt"/>
                <a:ea typeface="+mn-ea"/>
                <a:cs typeface="+mn-cs"/>
              </a:rPr>
              <a:t>the Cardiovascular Health Study, the Strong Heart Study, and the</a:t>
            </a:r>
          </a:p>
          <a:p>
            <a:r>
              <a:rPr lang="en-US" sz="1200" kern="1200" dirty="0">
                <a:solidFill>
                  <a:schemeClr val="tx1"/>
                </a:solidFill>
                <a:effectLst/>
                <a:latin typeface="+mn-lt"/>
                <a:ea typeface="+mn-ea"/>
                <a:cs typeface="+mn-cs"/>
              </a:rPr>
              <a:t>cohort studies of respiratory disease in Tucson and of hypertension</a:t>
            </a:r>
          </a:p>
          <a:p>
            <a:r>
              <a:rPr lang="en-US" sz="1200" kern="1200" dirty="0">
                <a:solidFill>
                  <a:schemeClr val="tx1"/>
                </a:solidFill>
                <a:effectLst/>
                <a:latin typeface="+mn-lt"/>
                <a:ea typeface="+mn-ea"/>
                <a:cs typeface="+mn-cs"/>
              </a:rPr>
              <a:t>in New York. Eligible individuals were at least 40 years of age and</a:t>
            </a:r>
          </a:p>
          <a:p>
            <a:r>
              <a:rPr lang="en-US" sz="1200" kern="1200" dirty="0">
                <a:solidFill>
                  <a:schemeClr val="tx1"/>
                </a:solidFill>
                <a:effectLst/>
                <a:latin typeface="+mn-lt"/>
                <a:ea typeface="+mn-ea"/>
                <a:cs typeface="+mn-cs"/>
              </a:rPr>
              <a:t>were not being treated for sleep-disordered breathing with positive</a:t>
            </a:r>
          </a:p>
          <a:p>
            <a:r>
              <a:rPr lang="en-US" sz="1200" kern="1200" dirty="0">
                <a:solidFill>
                  <a:schemeClr val="tx1"/>
                </a:solidFill>
                <a:effectLst/>
                <a:latin typeface="+mn-lt"/>
                <a:ea typeface="+mn-ea"/>
                <a:cs typeface="+mn-cs"/>
              </a:rPr>
              <a:t>airway pressure, oral appliance, oxygen, or tracheostomy</a:t>
            </a:r>
          </a:p>
          <a:p>
            <a:r>
              <a:rPr lang="en-US" dirty="0"/>
              <a:t>”</a:t>
            </a:r>
          </a:p>
        </p:txBody>
      </p:sp>
      <p:sp>
        <p:nvSpPr>
          <p:cNvPr id="4" name="Slide Number Placeholder 3"/>
          <p:cNvSpPr>
            <a:spLocks noGrp="1"/>
          </p:cNvSpPr>
          <p:nvPr>
            <p:ph type="sldNum" sz="quarter" idx="5"/>
          </p:nvPr>
        </p:nvSpPr>
        <p:spPr/>
        <p:txBody>
          <a:bodyPr/>
          <a:lstStyle/>
          <a:p>
            <a:fld id="{7820D151-B553-404F-98F8-990868431BEF}" type="slidenum">
              <a:rPr lang="en-US" smtClean="0"/>
              <a:t>19</a:t>
            </a:fld>
            <a:endParaRPr lang="en-US"/>
          </a:p>
        </p:txBody>
      </p:sp>
    </p:spTree>
    <p:extLst>
      <p:ext uri="{BB962C8B-B14F-4D97-AF65-F5344CB8AC3E}">
        <p14:creationId xmlns:p14="http://schemas.microsoft.com/office/powerpoint/2010/main" val="1296121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Observational studies have suggested that CPAP treatment of</a:t>
            </a:r>
          </a:p>
          <a:p>
            <a:r>
              <a:rPr lang="en-US" sz="1200" kern="1200" dirty="0">
                <a:solidFill>
                  <a:schemeClr val="tx1"/>
                </a:solidFill>
                <a:effectLst/>
                <a:latin typeface="+mn-lt"/>
                <a:ea typeface="+mn-ea"/>
                <a:cs typeface="+mn-cs"/>
              </a:rPr>
              <a:t>OSA may reduce the AF recurrence rate by 25%–50%,7,9</a:t>
            </a:r>
          </a:p>
          <a:p>
            <a:r>
              <a:rPr lang="en-US" sz="1200" kern="1200" dirty="0">
                <a:solidFill>
                  <a:schemeClr val="tx1"/>
                </a:solidFill>
                <a:effectLst/>
                <a:latin typeface="+mn-lt"/>
                <a:ea typeface="+mn-ea"/>
                <a:cs typeface="+mn-cs"/>
              </a:rPr>
              <a:t>which is considered a clinically meaningful reduction. We</a:t>
            </a:r>
          </a:p>
          <a:p>
            <a:r>
              <a:rPr lang="en-US" sz="1200" kern="1200" dirty="0">
                <a:solidFill>
                  <a:schemeClr val="tx1"/>
                </a:solidFill>
                <a:effectLst/>
                <a:latin typeface="+mn-lt"/>
                <a:ea typeface="+mn-ea"/>
                <a:cs typeface="+mn-cs"/>
              </a:rPr>
              <a:t>expected AF to recur in 70% of the patients in the standard</a:t>
            </a:r>
          </a:p>
          <a:p>
            <a:r>
              <a:rPr lang="en-US" sz="1200" kern="1200" dirty="0">
                <a:solidFill>
                  <a:schemeClr val="tx1"/>
                </a:solidFill>
                <a:effectLst/>
                <a:latin typeface="+mn-lt"/>
                <a:ea typeface="+mn-ea"/>
                <a:cs typeface="+mn-cs"/>
              </a:rPr>
              <a:t>care group. To prove a 50% reduction of AF recurrence in</a:t>
            </a:r>
          </a:p>
          <a:p>
            <a:r>
              <a:rPr lang="en-US" sz="1200" kern="1200" dirty="0">
                <a:solidFill>
                  <a:schemeClr val="tx1"/>
                </a:solidFill>
                <a:effectLst/>
                <a:latin typeface="+mn-lt"/>
                <a:ea typeface="+mn-ea"/>
                <a:cs typeface="+mn-cs"/>
              </a:rPr>
              <a:t>the CPAP group with a power of 80% and a significance level</a:t>
            </a:r>
          </a:p>
          <a:p>
            <a:r>
              <a:rPr lang="en-US" sz="1200" kern="1200" dirty="0">
                <a:solidFill>
                  <a:schemeClr val="tx1"/>
                </a:solidFill>
                <a:effectLst/>
                <a:latin typeface="+mn-lt"/>
                <a:ea typeface="+mn-ea"/>
                <a:cs typeface="+mn-cs"/>
              </a:rPr>
              <a:t>of 5%, we would need 28 patients in each group, or 56 in total.</a:t>
            </a:r>
          </a:p>
          <a:p>
            <a:r>
              <a:rPr lang="en-US" sz="1200" kern="1200" dirty="0">
                <a:solidFill>
                  <a:schemeClr val="tx1"/>
                </a:solidFill>
                <a:effectLst/>
                <a:latin typeface="+mn-lt"/>
                <a:ea typeface="+mn-ea"/>
                <a:cs typeface="+mn-cs"/>
              </a:rPr>
              <a:t>We included 109 patients to allow for dropouts</a:t>
            </a:r>
          </a:p>
          <a:p>
            <a:endParaRPr lang="en-US" dirty="0"/>
          </a:p>
          <a:p>
            <a:r>
              <a:rPr lang="en-US" dirty="0"/>
              <a:t>*Compared to the amount of variability in the outcome. </a:t>
            </a:r>
          </a:p>
        </p:txBody>
      </p:sp>
      <p:sp>
        <p:nvSpPr>
          <p:cNvPr id="4" name="Slide Number Placeholder 3"/>
          <p:cNvSpPr>
            <a:spLocks noGrp="1"/>
          </p:cNvSpPr>
          <p:nvPr>
            <p:ph type="sldNum" sz="quarter" idx="5"/>
          </p:nvPr>
        </p:nvSpPr>
        <p:spPr/>
        <p:txBody>
          <a:bodyPr/>
          <a:lstStyle/>
          <a:p>
            <a:fld id="{7820D151-B553-404F-98F8-990868431BEF}" type="slidenum">
              <a:rPr lang="en-US" smtClean="0"/>
              <a:t>23</a:t>
            </a:fld>
            <a:endParaRPr lang="en-US"/>
          </a:p>
        </p:txBody>
      </p:sp>
    </p:spTree>
    <p:extLst>
      <p:ext uri="{BB962C8B-B14F-4D97-AF65-F5344CB8AC3E}">
        <p14:creationId xmlns:p14="http://schemas.microsoft.com/office/powerpoint/2010/main" val="134731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tight: RCT to evaluate CPAP post TIA/CVA </a:t>
            </a:r>
          </a:p>
          <a:p>
            <a:r>
              <a:rPr lang="en-US" dirty="0"/>
              <a:t>Randomize to: CPAP vs CPAP w behavioral </a:t>
            </a:r>
            <a:r>
              <a:rPr lang="en-US" dirty="0" err="1"/>
              <a:t>intervention+support</a:t>
            </a:r>
            <a:endParaRPr lang="en-US" dirty="0"/>
          </a:p>
          <a:p>
            <a:r>
              <a:rPr lang="en-US" dirty="0"/>
              <a:t>Outcome: change in parameters hypothesized to mediate stroke risk (surrogate outcomes)</a:t>
            </a:r>
          </a:p>
          <a:p>
            <a:endParaRPr lang="en-US" dirty="0"/>
          </a:p>
          <a:p>
            <a:r>
              <a:rPr lang="en-US" dirty="0" err="1"/>
              <a:t>BestAIR</a:t>
            </a:r>
            <a:r>
              <a:rPr lang="en-US" dirty="0"/>
              <a:t>: measure 24h-BP and other surrogate/process measure outcomes. Mod-</a:t>
            </a:r>
            <a:r>
              <a:rPr lang="en-US" dirty="0" err="1"/>
              <a:t>sev</a:t>
            </a:r>
            <a:r>
              <a:rPr lang="en-US" dirty="0"/>
              <a:t> OSA, run-in w mask. RCT to: med therapy (CMT), </a:t>
            </a:r>
            <a:r>
              <a:rPr lang="en-US" dirty="0" err="1"/>
              <a:t>CMT+sham</a:t>
            </a:r>
            <a:r>
              <a:rPr lang="en-US" dirty="0"/>
              <a:t> CPAP, </a:t>
            </a:r>
            <a:r>
              <a:rPr lang="en-US" dirty="0" err="1"/>
              <a:t>CMT+real</a:t>
            </a:r>
            <a:r>
              <a:rPr lang="en-US" dirty="0"/>
              <a:t> CPAP, </a:t>
            </a:r>
            <a:r>
              <a:rPr lang="en-US" dirty="0" err="1"/>
              <a:t>CMT+real</a:t>
            </a:r>
            <a:r>
              <a:rPr lang="en-US" dirty="0"/>
              <a:t> </a:t>
            </a:r>
            <a:r>
              <a:rPr lang="en-US" dirty="0" err="1"/>
              <a:t>CPAP&amp;behavior</a:t>
            </a:r>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24</a:t>
            </a:fld>
            <a:endParaRPr lang="en-US"/>
          </a:p>
        </p:txBody>
      </p:sp>
    </p:spTree>
    <p:extLst>
      <p:ext uri="{BB962C8B-B14F-4D97-AF65-F5344CB8AC3E}">
        <p14:creationId xmlns:p14="http://schemas.microsoft.com/office/powerpoint/2010/main" val="343808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25</a:t>
            </a:fld>
            <a:endParaRPr lang="en-US"/>
          </a:p>
        </p:txBody>
      </p:sp>
    </p:spTree>
    <p:extLst>
      <p:ext uri="{BB962C8B-B14F-4D97-AF65-F5344CB8AC3E}">
        <p14:creationId xmlns:p14="http://schemas.microsoft.com/office/powerpoint/2010/main" val="16968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really important issues we didn’t get to discuss: </a:t>
            </a:r>
          </a:p>
          <a:p>
            <a:endParaRPr lang="en-US" dirty="0"/>
          </a:p>
          <a:p>
            <a:r>
              <a:rPr lang="en-US" dirty="0"/>
              <a:t>- Immortal time bias: ubiquitous in observational research and much harder to correct than biases</a:t>
            </a:r>
          </a:p>
        </p:txBody>
      </p:sp>
      <p:sp>
        <p:nvSpPr>
          <p:cNvPr id="4" name="Slide Number Placeholder 3"/>
          <p:cNvSpPr>
            <a:spLocks noGrp="1"/>
          </p:cNvSpPr>
          <p:nvPr>
            <p:ph type="sldNum" sz="quarter" idx="5"/>
          </p:nvPr>
        </p:nvSpPr>
        <p:spPr/>
        <p:txBody>
          <a:bodyPr/>
          <a:lstStyle/>
          <a:p>
            <a:fld id="{7820D151-B553-404F-98F8-990868431BEF}" type="slidenum">
              <a:rPr lang="en-US" smtClean="0"/>
              <a:t>26</a:t>
            </a:fld>
            <a:endParaRPr lang="en-US"/>
          </a:p>
        </p:txBody>
      </p:sp>
    </p:spTree>
    <p:extLst>
      <p:ext uri="{BB962C8B-B14F-4D97-AF65-F5344CB8AC3E}">
        <p14:creationId xmlns:p14="http://schemas.microsoft.com/office/powerpoint/2010/main" val="106052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control is the other major option, but isn’t needed in sleep medicine all that much because the advantage of the design is it’s efficient for rare diseases or outcomes (sleep common) while the challenge is in properly matching cases to controls, which is particularly hard in sleep. (exposure assessment is also hard, as perception of sleep are unreliable). </a:t>
            </a:r>
          </a:p>
        </p:txBody>
      </p:sp>
      <p:sp>
        <p:nvSpPr>
          <p:cNvPr id="4" name="Slide Number Placeholder 3"/>
          <p:cNvSpPr>
            <a:spLocks noGrp="1"/>
          </p:cNvSpPr>
          <p:nvPr>
            <p:ph type="sldNum" sz="quarter" idx="5"/>
          </p:nvPr>
        </p:nvSpPr>
        <p:spPr/>
        <p:txBody>
          <a:bodyPr/>
          <a:lstStyle/>
          <a:p>
            <a:fld id="{7820D151-B553-404F-98F8-990868431BEF}" type="slidenum">
              <a:rPr lang="en-US" smtClean="0"/>
              <a:t>4</a:t>
            </a:fld>
            <a:endParaRPr lang="en-US"/>
          </a:p>
        </p:txBody>
      </p:sp>
    </p:spTree>
    <p:extLst>
      <p:ext uri="{BB962C8B-B14F-4D97-AF65-F5344CB8AC3E}">
        <p14:creationId xmlns:p14="http://schemas.microsoft.com/office/powerpoint/2010/main" val="62710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Stoddard Biostats Manual</a:t>
            </a:r>
          </a:p>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5</a:t>
            </a:fld>
            <a:endParaRPr lang="en-US"/>
          </a:p>
        </p:txBody>
      </p:sp>
    </p:spTree>
    <p:extLst>
      <p:ext uri="{BB962C8B-B14F-4D97-AF65-F5344CB8AC3E}">
        <p14:creationId xmlns:p14="http://schemas.microsoft.com/office/powerpoint/2010/main" val="147348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6</a:t>
            </a:fld>
            <a:endParaRPr lang="en-US"/>
          </a:p>
        </p:txBody>
      </p:sp>
    </p:spTree>
    <p:extLst>
      <p:ext uri="{BB962C8B-B14F-4D97-AF65-F5344CB8AC3E}">
        <p14:creationId xmlns:p14="http://schemas.microsoft.com/office/powerpoint/2010/main" val="90575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7</a:t>
            </a:fld>
            <a:endParaRPr lang="en-US"/>
          </a:p>
        </p:txBody>
      </p:sp>
    </p:spTree>
    <p:extLst>
      <p:ext uri="{BB962C8B-B14F-4D97-AF65-F5344CB8AC3E}">
        <p14:creationId xmlns:p14="http://schemas.microsoft.com/office/powerpoint/2010/main" val="354469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8</a:t>
            </a:fld>
            <a:endParaRPr lang="en-US"/>
          </a:p>
        </p:txBody>
      </p:sp>
    </p:spTree>
    <p:extLst>
      <p:ext uri="{BB962C8B-B14F-4D97-AF65-F5344CB8AC3E}">
        <p14:creationId xmlns:p14="http://schemas.microsoft.com/office/powerpoint/2010/main" val="26189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 cohort</a:t>
            </a:r>
          </a:p>
          <a:p>
            <a:r>
              <a:rPr lang="en-US" dirty="0"/>
              <a:t>All had home sleep studies (with addition of some EEG by the sounds of it. </a:t>
            </a:r>
          </a:p>
          <a:p>
            <a:endParaRPr lang="en-US" dirty="0"/>
          </a:p>
          <a:p>
            <a:r>
              <a:rPr lang="en-US" dirty="0"/>
              <a:t>Interviewed patients about previously diagnosed conditions</a:t>
            </a:r>
          </a:p>
        </p:txBody>
      </p:sp>
      <p:sp>
        <p:nvSpPr>
          <p:cNvPr id="4" name="Slide Number Placeholder 3"/>
          <p:cNvSpPr>
            <a:spLocks noGrp="1"/>
          </p:cNvSpPr>
          <p:nvPr>
            <p:ph type="sldNum" sz="quarter" idx="5"/>
          </p:nvPr>
        </p:nvSpPr>
        <p:spPr/>
        <p:txBody>
          <a:bodyPr/>
          <a:lstStyle/>
          <a:p>
            <a:fld id="{7820D151-B553-404F-98F8-990868431BEF}" type="slidenum">
              <a:rPr lang="en-US" smtClean="0"/>
              <a:t>9</a:t>
            </a:fld>
            <a:endParaRPr lang="en-US"/>
          </a:p>
        </p:txBody>
      </p:sp>
    </p:spTree>
    <p:extLst>
      <p:ext uri="{BB962C8B-B14F-4D97-AF65-F5344CB8AC3E}">
        <p14:creationId xmlns:p14="http://schemas.microsoft.com/office/powerpoint/2010/main" val="246078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 if not majority – not diagnosed</a:t>
            </a:r>
          </a:p>
          <a:p>
            <a:r>
              <a:rPr lang="en-US" dirty="0"/>
              <a:t>True if survey or PSG used - Need screening on everyone to accurately classify</a:t>
            </a:r>
          </a:p>
          <a:p>
            <a:r>
              <a:rPr lang="en-US" dirty="0"/>
              <a:t>Two groups are more similar to each-other than not</a:t>
            </a:r>
          </a:p>
        </p:txBody>
      </p:sp>
      <p:sp>
        <p:nvSpPr>
          <p:cNvPr id="4" name="Slide Number Placeholder 3"/>
          <p:cNvSpPr>
            <a:spLocks noGrp="1"/>
          </p:cNvSpPr>
          <p:nvPr>
            <p:ph type="sldNum" sz="quarter" idx="5"/>
          </p:nvPr>
        </p:nvSpPr>
        <p:spPr/>
        <p:txBody>
          <a:bodyPr/>
          <a:lstStyle/>
          <a:p>
            <a:fld id="{7820D151-B553-404F-98F8-990868431BEF}" type="slidenum">
              <a:rPr lang="en-US" smtClean="0"/>
              <a:t>10</a:t>
            </a:fld>
            <a:endParaRPr lang="en-US"/>
          </a:p>
        </p:txBody>
      </p:sp>
    </p:spTree>
    <p:extLst>
      <p:ext uri="{BB962C8B-B14F-4D97-AF65-F5344CB8AC3E}">
        <p14:creationId xmlns:p14="http://schemas.microsoft.com/office/powerpoint/2010/main" val="265986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D151-B553-404F-98F8-990868431BEF}" type="slidenum">
              <a:rPr lang="en-US" smtClean="0"/>
              <a:t>11</a:t>
            </a:fld>
            <a:endParaRPr lang="en-US"/>
          </a:p>
        </p:txBody>
      </p:sp>
    </p:spTree>
    <p:extLst>
      <p:ext uri="{BB962C8B-B14F-4D97-AF65-F5344CB8AC3E}">
        <p14:creationId xmlns:p14="http://schemas.microsoft.com/office/powerpoint/2010/main" val="131404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FF08-CF9D-B2AA-D21C-AFCD2333BA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7478A-BE64-D68A-7DEA-0DC581530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D10F3B-65E5-2B3C-0765-091B8663B4F6}"/>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5" name="Footer Placeholder 4">
            <a:extLst>
              <a:ext uri="{FF2B5EF4-FFF2-40B4-BE49-F238E27FC236}">
                <a16:creationId xmlns:a16="http://schemas.microsoft.com/office/drawing/2014/main" id="{933D5969-A0C0-D5B3-641C-FE10AF1C1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C5D94-B09D-C8CE-FE8D-5D4FB11F60A8}"/>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90357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0EAD-03EE-F17D-799D-1D6837136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A77FC0-1E13-F022-3019-01F116C20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145B3-2994-D827-393C-A0F4180A72CF}"/>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5" name="Footer Placeholder 4">
            <a:extLst>
              <a:ext uri="{FF2B5EF4-FFF2-40B4-BE49-F238E27FC236}">
                <a16:creationId xmlns:a16="http://schemas.microsoft.com/office/drawing/2014/main" id="{988CFB9F-1C06-1B35-7736-380BD8AD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7F181-14E3-DD88-4C4C-B752928E6D99}"/>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395801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7821F6-BD62-A312-3BE6-12E8C8516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16A44B-8BBA-7E31-F21F-9E09DB8A1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E5F45-A511-0C16-6B78-CB255CA84BA4}"/>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5" name="Footer Placeholder 4">
            <a:extLst>
              <a:ext uri="{FF2B5EF4-FFF2-40B4-BE49-F238E27FC236}">
                <a16:creationId xmlns:a16="http://schemas.microsoft.com/office/drawing/2014/main" id="{76532E27-C829-14EF-ED15-495E8BFD7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F69E-E79C-09F9-C63A-121F0A997725}"/>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87910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FA8E-CA13-9CB7-17D8-DF49BCE33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3C641-C4FC-9844-4D29-5A54672DF2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2A1CB-594A-33EE-0C2A-D041079CCB8E}"/>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5" name="Footer Placeholder 4">
            <a:extLst>
              <a:ext uri="{FF2B5EF4-FFF2-40B4-BE49-F238E27FC236}">
                <a16:creationId xmlns:a16="http://schemas.microsoft.com/office/drawing/2014/main" id="{D7A895DA-4D8B-26A0-DC49-17E3F14C5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F1AD2-9405-C69D-23CF-E088ADA0A92F}"/>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272418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EA73-663E-92C2-F91C-5543DC141A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1843AC-79A6-9042-AD66-D3A381750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945DA4-6AE8-0835-3672-901626DDF58B}"/>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5" name="Footer Placeholder 4">
            <a:extLst>
              <a:ext uri="{FF2B5EF4-FFF2-40B4-BE49-F238E27FC236}">
                <a16:creationId xmlns:a16="http://schemas.microsoft.com/office/drawing/2014/main" id="{1B845624-B1AA-3CC9-3955-99E5B2F0E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8E280-89B4-6654-A317-F89C8E75397A}"/>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177669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6496-037D-CB7B-5449-AF0987C3C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7DF4A-A9ED-3646-4C0C-FA6819BE8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E4142C-0252-20F3-BC1B-85B736B01E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5D09A-768E-C83E-DB6B-88E65952D7FD}"/>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6" name="Footer Placeholder 5">
            <a:extLst>
              <a:ext uri="{FF2B5EF4-FFF2-40B4-BE49-F238E27FC236}">
                <a16:creationId xmlns:a16="http://schemas.microsoft.com/office/drawing/2014/main" id="{23CFF3B8-E8D8-4D4C-5E6C-E14648ED2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C29F1-829A-2821-8E92-62C85A750D6E}"/>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17026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96BE-FB7A-00B5-8917-6940A4A67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128524-7B3A-920E-ACBC-54026C1B4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F47C3-8200-DA2D-61C9-A717C7D40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DD2448-C71C-5981-A15F-93C5019C6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17984B-C489-0FC6-00D4-C89CC6DC0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3245E-07FA-2FDB-D624-D7D75981CA85}"/>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8" name="Footer Placeholder 7">
            <a:extLst>
              <a:ext uri="{FF2B5EF4-FFF2-40B4-BE49-F238E27FC236}">
                <a16:creationId xmlns:a16="http://schemas.microsoft.com/office/drawing/2014/main" id="{33DBD22F-EAE1-08DD-7E09-2630A691A6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39BD6B-F1BA-554D-A8CE-98FDAAC372A9}"/>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175378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E3AA-A0CB-7D75-2597-A8AE2E1D4A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4280D6-9F78-4208-829D-5EFC68A6F766}"/>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4" name="Footer Placeholder 3">
            <a:extLst>
              <a:ext uri="{FF2B5EF4-FFF2-40B4-BE49-F238E27FC236}">
                <a16:creationId xmlns:a16="http://schemas.microsoft.com/office/drawing/2014/main" id="{7661BA5C-AD31-B947-F2F5-C08BFD08F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5875A2-55EF-7015-458F-F1450ED75140}"/>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43041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45D9A-46E0-3EB5-C355-70BF8B2AE149}"/>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3" name="Footer Placeholder 2">
            <a:extLst>
              <a:ext uri="{FF2B5EF4-FFF2-40B4-BE49-F238E27FC236}">
                <a16:creationId xmlns:a16="http://schemas.microsoft.com/office/drawing/2014/main" id="{6C1BB154-028A-94D0-3BB4-BD9BE4FEA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AA29E-73A0-F99F-E528-E2168811A214}"/>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377645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970F-8A2E-4844-FE87-78E754B2E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1A64-00E8-6424-8F5A-99168B934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C55AB8-E5D0-AB5D-1E32-50F2743EB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56326-C5CA-9B8B-A859-BCDFE6A24867}"/>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6" name="Footer Placeholder 5">
            <a:extLst>
              <a:ext uri="{FF2B5EF4-FFF2-40B4-BE49-F238E27FC236}">
                <a16:creationId xmlns:a16="http://schemas.microsoft.com/office/drawing/2014/main" id="{19F0A23B-D015-8161-556B-90065252B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37003-C3FB-189F-433F-2F42ECC775BA}"/>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204828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34C7-3587-2D01-1DBD-95AAEA0FF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26CFD8-C741-35C9-170D-8C829C009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4AAE-47C0-0011-96D0-A76FE4E05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2864D-5FD2-CEA5-16E1-3E20CACF7547}"/>
              </a:ext>
            </a:extLst>
          </p:cNvPr>
          <p:cNvSpPr>
            <a:spLocks noGrp="1"/>
          </p:cNvSpPr>
          <p:nvPr>
            <p:ph type="dt" sz="half" idx="10"/>
          </p:nvPr>
        </p:nvSpPr>
        <p:spPr/>
        <p:txBody>
          <a:bodyPr/>
          <a:lstStyle/>
          <a:p>
            <a:fld id="{3A66FFCB-E1DB-ED46-BE43-AD72D7AD4731}" type="datetimeFigureOut">
              <a:rPr lang="en-US" smtClean="0"/>
              <a:t>9/5/22</a:t>
            </a:fld>
            <a:endParaRPr lang="en-US"/>
          </a:p>
        </p:txBody>
      </p:sp>
      <p:sp>
        <p:nvSpPr>
          <p:cNvPr id="6" name="Footer Placeholder 5">
            <a:extLst>
              <a:ext uri="{FF2B5EF4-FFF2-40B4-BE49-F238E27FC236}">
                <a16:creationId xmlns:a16="http://schemas.microsoft.com/office/drawing/2014/main" id="{1367088A-9320-11CF-1369-EB6A89C59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F0D77-BEEF-B42F-179A-5E2DA9A9B5B8}"/>
              </a:ext>
            </a:extLst>
          </p:cNvPr>
          <p:cNvSpPr>
            <a:spLocks noGrp="1"/>
          </p:cNvSpPr>
          <p:nvPr>
            <p:ph type="sldNum" sz="quarter" idx="12"/>
          </p:nvPr>
        </p:nvSpPr>
        <p:spPr/>
        <p:txBody>
          <a:bodyPr/>
          <a:lstStyle/>
          <a:p>
            <a:fld id="{FA5453F3-0914-9E45-A7A1-248449C78A0A}" type="slidenum">
              <a:rPr lang="en-US" smtClean="0"/>
              <a:t>‹#›</a:t>
            </a:fld>
            <a:endParaRPr lang="en-US"/>
          </a:p>
        </p:txBody>
      </p:sp>
    </p:spTree>
    <p:extLst>
      <p:ext uri="{BB962C8B-B14F-4D97-AF65-F5344CB8AC3E}">
        <p14:creationId xmlns:p14="http://schemas.microsoft.com/office/powerpoint/2010/main" val="110637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C0FD6-9DC0-EF47-590D-201675FF9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77CCAD-EF76-C982-A692-108A7A68C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10C3C-EEA4-0EA9-ED12-8C4C6FB6F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6FFCB-E1DB-ED46-BE43-AD72D7AD4731}" type="datetimeFigureOut">
              <a:rPr lang="en-US" smtClean="0"/>
              <a:t>9/5/22</a:t>
            </a:fld>
            <a:endParaRPr lang="en-US"/>
          </a:p>
        </p:txBody>
      </p:sp>
      <p:sp>
        <p:nvSpPr>
          <p:cNvPr id="5" name="Footer Placeholder 4">
            <a:extLst>
              <a:ext uri="{FF2B5EF4-FFF2-40B4-BE49-F238E27FC236}">
                <a16:creationId xmlns:a16="http://schemas.microsoft.com/office/drawing/2014/main" id="{02EEF403-B884-DA01-82C8-B218D209D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7E076B-95B9-4E5B-0F77-49953F1A3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453F3-0914-9E45-A7A1-248449C78A0A}" type="slidenum">
              <a:rPr lang="en-US" smtClean="0"/>
              <a:t>‹#›</a:t>
            </a:fld>
            <a:endParaRPr lang="en-US"/>
          </a:p>
        </p:txBody>
      </p:sp>
    </p:spTree>
    <p:extLst>
      <p:ext uri="{BB962C8B-B14F-4D97-AF65-F5344CB8AC3E}">
        <p14:creationId xmlns:p14="http://schemas.microsoft.com/office/powerpoint/2010/main" val="281725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55CB-F743-F3AD-FF56-01F4B8BE8AEC}"/>
              </a:ext>
            </a:extLst>
          </p:cNvPr>
          <p:cNvSpPr>
            <a:spLocks noGrp="1"/>
          </p:cNvSpPr>
          <p:nvPr>
            <p:ph type="ctrTitle"/>
          </p:nvPr>
        </p:nvSpPr>
        <p:spPr/>
        <p:txBody>
          <a:bodyPr>
            <a:normAutofit/>
          </a:bodyPr>
          <a:lstStyle/>
          <a:p>
            <a:r>
              <a:rPr lang="en-US" sz="4000" dirty="0"/>
              <a:t>COMMONLY-UTILIZED STATISTICAL METHODS IN SLEEP MEDICINE FOR ESTABLISHING ASSOCIATION OR CAUSALITY</a:t>
            </a:r>
          </a:p>
        </p:txBody>
      </p:sp>
      <p:sp>
        <p:nvSpPr>
          <p:cNvPr id="3" name="Subtitle 2">
            <a:extLst>
              <a:ext uri="{FF2B5EF4-FFF2-40B4-BE49-F238E27FC236}">
                <a16:creationId xmlns:a16="http://schemas.microsoft.com/office/drawing/2014/main" id="{808DE7A6-2F49-A6DF-C8DE-EC479F70A9D4}"/>
              </a:ext>
            </a:extLst>
          </p:cNvPr>
          <p:cNvSpPr>
            <a:spLocks noGrp="1"/>
          </p:cNvSpPr>
          <p:nvPr>
            <p:ph type="subTitle" idx="1"/>
          </p:nvPr>
        </p:nvSpPr>
        <p:spPr/>
        <p:txBody>
          <a:bodyPr>
            <a:normAutofit lnSpcReduction="10000"/>
          </a:bodyPr>
          <a:lstStyle/>
          <a:p>
            <a:r>
              <a:rPr lang="en-US" dirty="0"/>
              <a:t>Sept 2, 2022</a:t>
            </a:r>
          </a:p>
          <a:p>
            <a:r>
              <a:rPr lang="en-US" dirty="0"/>
              <a:t>Discussants</a:t>
            </a:r>
          </a:p>
          <a:p>
            <a:r>
              <a:rPr lang="en-US" dirty="0"/>
              <a:t>Brian Locke MD</a:t>
            </a:r>
          </a:p>
          <a:p>
            <a:r>
              <a:rPr lang="en-US" dirty="0"/>
              <a:t>Krishna M. Sundar MD</a:t>
            </a:r>
          </a:p>
        </p:txBody>
      </p:sp>
    </p:spTree>
    <p:extLst>
      <p:ext uri="{BB962C8B-B14F-4D97-AF65-F5344CB8AC3E}">
        <p14:creationId xmlns:p14="http://schemas.microsoft.com/office/powerpoint/2010/main" val="144564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978F-605D-2E46-920E-549087665C0E}"/>
              </a:ext>
            </a:extLst>
          </p:cNvPr>
          <p:cNvSpPr>
            <a:spLocks noGrp="1"/>
          </p:cNvSpPr>
          <p:nvPr>
            <p:ph type="title"/>
          </p:nvPr>
        </p:nvSpPr>
        <p:spPr/>
        <p:txBody>
          <a:bodyPr/>
          <a:lstStyle/>
          <a:p>
            <a:r>
              <a:rPr lang="en-US" dirty="0"/>
              <a:t>Statistical Teaching point: </a:t>
            </a:r>
          </a:p>
        </p:txBody>
      </p:sp>
      <p:sp>
        <p:nvSpPr>
          <p:cNvPr id="3" name="Content Placeholder 2">
            <a:extLst>
              <a:ext uri="{FF2B5EF4-FFF2-40B4-BE49-F238E27FC236}">
                <a16:creationId xmlns:a16="http://schemas.microsoft.com/office/drawing/2014/main" id="{F59BC4E8-9ED1-8AAC-AF66-25E8AA4E55F2}"/>
              </a:ext>
            </a:extLst>
          </p:cNvPr>
          <p:cNvSpPr>
            <a:spLocks noGrp="1"/>
          </p:cNvSpPr>
          <p:nvPr>
            <p:ph idx="1"/>
          </p:nvPr>
        </p:nvSpPr>
        <p:spPr/>
        <p:txBody>
          <a:bodyPr/>
          <a:lstStyle/>
          <a:p>
            <a:r>
              <a:rPr lang="en-US" dirty="0"/>
              <a:t>Ascertainment of exposure status</a:t>
            </a:r>
          </a:p>
          <a:p>
            <a:pPr lvl="1"/>
            <a:r>
              <a:rPr lang="en-US" dirty="0"/>
              <a:t>Is “Have you ever been diagnosed with OSA?” accurate? (e.g. NHANES) </a:t>
            </a:r>
          </a:p>
          <a:p>
            <a:pPr lvl="1"/>
            <a:r>
              <a:rPr lang="en-US" dirty="0"/>
              <a:t>How would you expect the group assignment to change if PSG was used? </a:t>
            </a:r>
          </a:p>
          <a:p>
            <a:pPr lvl="2"/>
            <a:r>
              <a:rPr lang="en-US" dirty="0"/>
              <a:t>If you could design a </a:t>
            </a:r>
            <a:r>
              <a:rPr lang="en-US" b="1" dirty="0"/>
              <a:t>ideal</a:t>
            </a:r>
            <a:r>
              <a:rPr lang="en-US" dirty="0"/>
              <a:t> categorization of the groups, what would it be? </a:t>
            </a:r>
          </a:p>
          <a:p>
            <a:pPr lvl="1"/>
            <a:r>
              <a:rPr lang="en-US" dirty="0"/>
              <a:t>How would this effect the study conclusions? </a:t>
            </a:r>
          </a:p>
        </p:txBody>
      </p:sp>
      <p:pic>
        <p:nvPicPr>
          <p:cNvPr id="6" name="Picture 5">
            <a:extLst>
              <a:ext uri="{FF2B5EF4-FFF2-40B4-BE49-F238E27FC236}">
                <a16:creationId xmlns:a16="http://schemas.microsoft.com/office/drawing/2014/main" id="{95F1683A-548D-E907-CA6F-1698B7179AEC}"/>
              </a:ext>
            </a:extLst>
          </p:cNvPr>
          <p:cNvPicPr>
            <a:picLocks noChangeAspect="1"/>
          </p:cNvPicPr>
          <p:nvPr/>
        </p:nvPicPr>
        <p:blipFill rotWithShape="1">
          <a:blip r:embed="rId3"/>
          <a:srcRect r="50000"/>
          <a:stretch/>
        </p:blipFill>
        <p:spPr>
          <a:xfrm>
            <a:off x="1924740" y="4001294"/>
            <a:ext cx="3886200" cy="2402066"/>
          </a:xfrm>
          <a:prstGeom prst="rect">
            <a:avLst/>
          </a:prstGeom>
        </p:spPr>
      </p:pic>
      <p:pic>
        <p:nvPicPr>
          <p:cNvPr id="7" name="Picture 6">
            <a:extLst>
              <a:ext uri="{FF2B5EF4-FFF2-40B4-BE49-F238E27FC236}">
                <a16:creationId xmlns:a16="http://schemas.microsoft.com/office/drawing/2014/main" id="{E9962DD0-D279-8616-F7B6-94482DBE1E48}"/>
              </a:ext>
            </a:extLst>
          </p:cNvPr>
          <p:cNvPicPr>
            <a:picLocks noChangeAspect="1"/>
          </p:cNvPicPr>
          <p:nvPr/>
        </p:nvPicPr>
        <p:blipFill>
          <a:blip r:embed="rId4"/>
          <a:stretch>
            <a:fillRect/>
          </a:stretch>
        </p:blipFill>
        <p:spPr>
          <a:xfrm>
            <a:off x="6622360" y="4665663"/>
            <a:ext cx="3644900" cy="1511300"/>
          </a:xfrm>
          <a:prstGeom prst="rect">
            <a:avLst/>
          </a:prstGeom>
        </p:spPr>
      </p:pic>
    </p:spTree>
    <p:extLst>
      <p:ext uri="{BB962C8B-B14F-4D97-AF65-F5344CB8AC3E}">
        <p14:creationId xmlns:p14="http://schemas.microsoft.com/office/powerpoint/2010/main" val="86148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8627-47A1-C62B-58E3-E91C3762FD13}"/>
              </a:ext>
            </a:extLst>
          </p:cNvPr>
          <p:cNvSpPr>
            <a:spLocks noGrp="1"/>
          </p:cNvSpPr>
          <p:nvPr>
            <p:ph type="title"/>
          </p:nvPr>
        </p:nvSpPr>
        <p:spPr/>
        <p:txBody>
          <a:bodyPr/>
          <a:lstStyle/>
          <a:p>
            <a:r>
              <a:rPr lang="en-US" dirty="0"/>
              <a:t>Cross-sectional vs Retrospective Cohort</a:t>
            </a:r>
          </a:p>
        </p:txBody>
      </p:sp>
      <p:sp>
        <p:nvSpPr>
          <p:cNvPr id="3" name="Content Placeholder 2">
            <a:extLst>
              <a:ext uri="{FF2B5EF4-FFF2-40B4-BE49-F238E27FC236}">
                <a16:creationId xmlns:a16="http://schemas.microsoft.com/office/drawing/2014/main" id="{12703E20-816C-83A6-A842-CCDF87EC7A39}"/>
              </a:ext>
            </a:extLst>
          </p:cNvPr>
          <p:cNvSpPr>
            <a:spLocks noGrp="1"/>
          </p:cNvSpPr>
          <p:nvPr>
            <p:ph idx="1"/>
          </p:nvPr>
        </p:nvSpPr>
        <p:spPr/>
        <p:txBody>
          <a:bodyPr/>
          <a:lstStyle/>
          <a:p>
            <a:r>
              <a:rPr lang="en-US" dirty="0"/>
              <a:t>Cross-sectional study: exposure and outcome assess simultaneously</a:t>
            </a:r>
          </a:p>
          <a:p>
            <a:pPr lvl="1"/>
            <a:r>
              <a:rPr lang="en-US" dirty="0"/>
              <a:t>Cohort study: exposure assessed before outcome</a:t>
            </a:r>
          </a:p>
          <a:p>
            <a:r>
              <a:rPr lang="en-US" dirty="0"/>
              <a:t>Can only investigate </a:t>
            </a:r>
            <a:r>
              <a:rPr lang="en-US" b="1" dirty="0"/>
              <a:t>prevalence</a:t>
            </a:r>
            <a:r>
              <a:rPr lang="en-US" dirty="0"/>
              <a:t> of disease </a:t>
            </a:r>
          </a:p>
          <a:p>
            <a:pPr lvl="1"/>
            <a:r>
              <a:rPr lang="en-US" dirty="0"/>
              <a:t>Pros: easy, reliable if exposure doesn’t change (</a:t>
            </a:r>
            <a:r>
              <a:rPr lang="en-US" dirty="0" err="1"/>
              <a:t>eg</a:t>
            </a:r>
            <a:r>
              <a:rPr lang="en-US" dirty="0"/>
              <a:t> genetics), or prior exposure hard to remember (</a:t>
            </a:r>
            <a:r>
              <a:rPr lang="en-US" dirty="0" err="1"/>
              <a:t>eg</a:t>
            </a:r>
            <a:r>
              <a:rPr lang="en-US" dirty="0"/>
              <a:t> diet)</a:t>
            </a:r>
          </a:p>
          <a:p>
            <a:pPr lvl="1"/>
            <a:r>
              <a:rPr lang="en-US" dirty="0"/>
              <a:t>Cons: can’t determine direction of causality, current exposure=surrogate for past exposure, overrepresent longer duration cases.</a:t>
            </a:r>
          </a:p>
        </p:txBody>
      </p:sp>
      <p:pic>
        <p:nvPicPr>
          <p:cNvPr id="7" name="Picture 6" descr="A picture containing text, device, gauge&#10;&#10;Description automatically generated">
            <a:extLst>
              <a:ext uri="{FF2B5EF4-FFF2-40B4-BE49-F238E27FC236}">
                <a16:creationId xmlns:a16="http://schemas.microsoft.com/office/drawing/2014/main" id="{1BE05271-16F8-5671-877C-CADCFED3E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965" y="4930890"/>
            <a:ext cx="5183471" cy="1561987"/>
          </a:xfrm>
          <a:prstGeom prst="rect">
            <a:avLst/>
          </a:prstGeom>
        </p:spPr>
      </p:pic>
      <p:pic>
        <p:nvPicPr>
          <p:cNvPr id="8" name="Picture 7">
            <a:extLst>
              <a:ext uri="{FF2B5EF4-FFF2-40B4-BE49-F238E27FC236}">
                <a16:creationId xmlns:a16="http://schemas.microsoft.com/office/drawing/2014/main" id="{B160D33F-EFDD-E3E0-7366-8C34849650D4}"/>
              </a:ext>
            </a:extLst>
          </p:cNvPr>
          <p:cNvPicPr>
            <a:picLocks noChangeAspect="1"/>
          </p:cNvPicPr>
          <p:nvPr/>
        </p:nvPicPr>
        <p:blipFill rotWithShape="1">
          <a:blip r:embed="rId4"/>
          <a:srcRect r="50000"/>
          <a:stretch/>
        </p:blipFill>
        <p:spPr>
          <a:xfrm>
            <a:off x="8315739" y="4359071"/>
            <a:ext cx="3452191" cy="2133804"/>
          </a:xfrm>
          <a:prstGeom prst="rect">
            <a:avLst/>
          </a:prstGeom>
        </p:spPr>
      </p:pic>
    </p:spTree>
    <p:extLst>
      <p:ext uri="{BB962C8B-B14F-4D97-AF65-F5344CB8AC3E}">
        <p14:creationId xmlns:p14="http://schemas.microsoft.com/office/powerpoint/2010/main" val="329291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D4AE18-1FF0-2800-FCEC-0A7B7BD1F650}"/>
              </a:ext>
            </a:extLst>
          </p:cNvPr>
          <p:cNvPicPr>
            <a:picLocks noGrp="1" noChangeAspect="1"/>
          </p:cNvPicPr>
          <p:nvPr>
            <p:ph idx="1"/>
          </p:nvPr>
        </p:nvPicPr>
        <p:blipFill>
          <a:blip r:embed="rId2"/>
          <a:stretch>
            <a:fillRect/>
          </a:stretch>
        </p:blipFill>
        <p:spPr>
          <a:xfrm>
            <a:off x="2336800" y="2086631"/>
            <a:ext cx="7518400" cy="2451100"/>
          </a:xfrm>
          <a:prstGeom prst="rect">
            <a:avLst/>
          </a:prstGeom>
        </p:spPr>
      </p:pic>
    </p:spTree>
    <p:extLst>
      <p:ext uri="{BB962C8B-B14F-4D97-AF65-F5344CB8AC3E}">
        <p14:creationId xmlns:p14="http://schemas.microsoft.com/office/powerpoint/2010/main" val="239617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7CFE-AF2B-C34C-ED29-50FCFFCFB531}"/>
              </a:ext>
            </a:extLst>
          </p:cNvPr>
          <p:cNvSpPr>
            <a:spLocks noGrp="1"/>
          </p:cNvSpPr>
          <p:nvPr>
            <p:ph type="title"/>
          </p:nvPr>
        </p:nvSpPr>
        <p:spPr/>
        <p:txBody>
          <a:bodyPr>
            <a:normAutofit/>
          </a:bodyPr>
          <a:lstStyle/>
          <a:p>
            <a:r>
              <a:rPr lang="en-US" sz="2400" dirty="0"/>
              <a:t>Obstructive Sleep Apnea as a Risk Factor for Stroke and Death</a:t>
            </a:r>
          </a:p>
        </p:txBody>
      </p:sp>
      <p:sp>
        <p:nvSpPr>
          <p:cNvPr id="3" name="Content Placeholder 2">
            <a:extLst>
              <a:ext uri="{FF2B5EF4-FFF2-40B4-BE49-F238E27FC236}">
                <a16:creationId xmlns:a16="http://schemas.microsoft.com/office/drawing/2014/main" id="{78A66AF2-442D-CDC7-69DB-F65150E4C957}"/>
              </a:ext>
            </a:extLst>
          </p:cNvPr>
          <p:cNvSpPr>
            <a:spLocks noGrp="1"/>
          </p:cNvSpPr>
          <p:nvPr>
            <p:ph idx="1"/>
          </p:nvPr>
        </p:nvSpPr>
        <p:spPr/>
        <p:txBody>
          <a:bodyPr>
            <a:normAutofit lnSpcReduction="10000"/>
          </a:bodyPr>
          <a:lstStyle/>
          <a:p>
            <a:r>
              <a:rPr lang="en-US" dirty="0"/>
              <a:t>Design: Prospective cohort (clinical)</a:t>
            </a:r>
          </a:p>
          <a:p>
            <a:r>
              <a:rPr lang="en-US" dirty="0"/>
              <a:t>Population: W/o pre-existing CVD referred for SDB eval @ Yale. 1997-2000, n=1022</a:t>
            </a:r>
          </a:p>
          <a:p>
            <a:pPr lvl="1"/>
            <a:r>
              <a:rPr lang="en-US" dirty="0"/>
              <a:t>Exposed: Referred to clinic, AHI &gt; 5 events/</a:t>
            </a:r>
            <a:r>
              <a:rPr lang="en-US" dirty="0" err="1"/>
              <a:t>hr</a:t>
            </a:r>
            <a:endParaRPr lang="en-US" dirty="0"/>
          </a:p>
          <a:p>
            <a:pPr lvl="1"/>
            <a:r>
              <a:rPr lang="en-US" dirty="0"/>
              <a:t>Unexposed: Referred to clinic, AHI &lt; 5 events/</a:t>
            </a:r>
            <a:r>
              <a:rPr lang="en-US" dirty="0" err="1"/>
              <a:t>hr</a:t>
            </a:r>
            <a:r>
              <a:rPr lang="en-US" dirty="0"/>
              <a:t> </a:t>
            </a:r>
          </a:p>
          <a:p>
            <a:r>
              <a:rPr lang="en-US" dirty="0"/>
              <a:t>Outcome: incident stroke or death, median follow-up 3.4 </a:t>
            </a:r>
            <a:r>
              <a:rPr lang="en-US" dirty="0" err="1"/>
              <a:t>yr</a:t>
            </a:r>
            <a:endParaRPr lang="en-US" dirty="0"/>
          </a:p>
          <a:p>
            <a:r>
              <a:rPr lang="en-US" dirty="0"/>
              <a:t>Statistics: Cox-regression~=Kaplan Meier/Log rank/proportional hazard</a:t>
            </a:r>
          </a:p>
          <a:p>
            <a:r>
              <a:rPr lang="en-US" dirty="0"/>
              <a:t>Findings: OSA associated with HR 1.97 for stroke or death after adjusting for confounders</a:t>
            </a:r>
          </a:p>
          <a:p>
            <a:endParaRPr lang="en-US" dirty="0"/>
          </a:p>
        </p:txBody>
      </p:sp>
    </p:spTree>
    <p:extLst>
      <p:ext uri="{BB962C8B-B14F-4D97-AF65-F5344CB8AC3E}">
        <p14:creationId xmlns:p14="http://schemas.microsoft.com/office/powerpoint/2010/main" val="199663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9D69-C73D-1854-8BAD-4987047C73D2}"/>
              </a:ext>
            </a:extLst>
          </p:cNvPr>
          <p:cNvSpPr>
            <a:spLocks noGrp="1"/>
          </p:cNvSpPr>
          <p:nvPr>
            <p:ph type="title"/>
          </p:nvPr>
        </p:nvSpPr>
        <p:spPr/>
        <p:txBody>
          <a:bodyPr/>
          <a:lstStyle/>
          <a:p>
            <a:r>
              <a:rPr lang="en-US" dirty="0"/>
              <a:t>Community vs Clinical Cohort</a:t>
            </a:r>
          </a:p>
        </p:txBody>
      </p:sp>
      <p:sp>
        <p:nvSpPr>
          <p:cNvPr id="7" name="Content Placeholder 6">
            <a:extLst>
              <a:ext uri="{FF2B5EF4-FFF2-40B4-BE49-F238E27FC236}">
                <a16:creationId xmlns:a16="http://schemas.microsoft.com/office/drawing/2014/main" id="{B88E3ADC-C2D4-28EF-5FD4-93D8D868D2DD}"/>
              </a:ext>
            </a:extLst>
          </p:cNvPr>
          <p:cNvSpPr>
            <a:spLocks noGrp="1"/>
          </p:cNvSpPr>
          <p:nvPr>
            <p:ph idx="1"/>
          </p:nvPr>
        </p:nvSpPr>
        <p:spPr>
          <a:xfrm>
            <a:off x="838200" y="1825625"/>
            <a:ext cx="4608443" cy="4351338"/>
          </a:xfrm>
        </p:spPr>
        <p:txBody>
          <a:bodyPr>
            <a:normAutofit lnSpcReduction="10000"/>
          </a:bodyPr>
          <a:lstStyle/>
          <a:p>
            <a:r>
              <a:rPr lang="en-US" dirty="0"/>
              <a:t>Community comparison:</a:t>
            </a:r>
          </a:p>
          <a:p>
            <a:pPr lvl="1"/>
            <a:r>
              <a:rPr lang="en-US" dirty="0"/>
              <a:t>(C+D) vs A</a:t>
            </a:r>
          </a:p>
          <a:p>
            <a:r>
              <a:rPr lang="en-US" dirty="0"/>
              <a:t>Clinical comparison: </a:t>
            </a:r>
          </a:p>
          <a:p>
            <a:pPr lvl="1"/>
            <a:r>
              <a:rPr lang="en-US" dirty="0"/>
              <a:t>C vs B </a:t>
            </a:r>
          </a:p>
          <a:p>
            <a:r>
              <a:rPr lang="en-US" dirty="0"/>
              <a:t>Any factor that changes the likelihood of B+C is a potential confounder</a:t>
            </a:r>
          </a:p>
          <a:p>
            <a:pPr lvl="1"/>
            <a:r>
              <a:rPr lang="en-US" dirty="0"/>
              <a:t>If, rather than population burden, you are interested in how to care for B+C, this may be the correct method</a:t>
            </a:r>
          </a:p>
        </p:txBody>
      </p:sp>
      <p:sp>
        <p:nvSpPr>
          <p:cNvPr id="8" name="Oval 7">
            <a:extLst>
              <a:ext uri="{FF2B5EF4-FFF2-40B4-BE49-F238E27FC236}">
                <a16:creationId xmlns:a16="http://schemas.microsoft.com/office/drawing/2014/main" id="{E7EE92ED-9F12-6394-FA9D-1B886225824C}"/>
              </a:ext>
            </a:extLst>
          </p:cNvPr>
          <p:cNvSpPr/>
          <p:nvPr/>
        </p:nvSpPr>
        <p:spPr>
          <a:xfrm>
            <a:off x="6387548" y="1160601"/>
            <a:ext cx="5257800" cy="516731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Population of interest</a:t>
            </a:r>
          </a:p>
        </p:txBody>
      </p:sp>
      <p:sp>
        <p:nvSpPr>
          <p:cNvPr id="9" name="Oval 8">
            <a:extLst>
              <a:ext uri="{FF2B5EF4-FFF2-40B4-BE49-F238E27FC236}">
                <a16:creationId xmlns:a16="http://schemas.microsoft.com/office/drawing/2014/main" id="{58738AF3-951B-6F46-B796-57264AF2B843}"/>
              </a:ext>
            </a:extLst>
          </p:cNvPr>
          <p:cNvSpPr/>
          <p:nvPr/>
        </p:nvSpPr>
        <p:spPr>
          <a:xfrm>
            <a:off x="7974706" y="2646087"/>
            <a:ext cx="2501349" cy="2389739"/>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1"/>
          <a:lstStyle/>
          <a:p>
            <a:pPr algn="ctr"/>
            <a:r>
              <a:rPr lang="en-US" dirty="0">
                <a:solidFill>
                  <a:schemeClr val="tx1"/>
                </a:solidFill>
              </a:rPr>
              <a:t>Seeks care </a:t>
            </a:r>
          </a:p>
        </p:txBody>
      </p:sp>
      <p:sp>
        <p:nvSpPr>
          <p:cNvPr id="10" name="Oval 9">
            <a:extLst>
              <a:ext uri="{FF2B5EF4-FFF2-40B4-BE49-F238E27FC236}">
                <a16:creationId xmlns:a16="http://schemas.microsoft.com/office/drawing/2014/main" id="{25F731F6-CAE1-9D0B-01A7-BA61D8C302C1}"/>
              </a:ext>
            </a:extLst>
          </p:cNvPr>
          <p:cNvSpPr/>
          <p:nvPr/>
        </p:nvSpPr>
        <p:spPr>
          <a:xfrm>
            <a:off x="8724901" y="3429000"/>
            <a:ext cx="2501348" cy="22683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tlCol="0" anchor="b" anchorCtr="1"/>
          <a:lstStyle/>
          <a:p>
            <a:pPr algn="ctr"/>
            <a:r>
              <a:rPr lang="en-US" dirty="0">
                <a:solidFill>
                  <a:schemeClr val="tx1"/>
                </a:solidFill>
              </a:rPr>
              <a:t>Has OSA</a:t>
            </a:r>
          </a:p>
        </p:txBody>
      </p:sp>
      <p:sp>
        <p:nvSpPr>
          <p:cNvPr id="11" name="TextBox 10">
            <a:extLst>
              <a:ext uri="{FF2B5EF4-FFF2-40B4-BE49-F238E27FC236}">
                <a16:creationId xmlns:a16="http://schemas.microsoft.com/office/drawing/2014/main" id="{123C1E71-59A2-F0BA-FFD3-8D795F86040B}"/>
              </a:ext>
            </a:extLst>
          </p:cNvPr>
          <p:cNvSpPr txBox="1"/>
          <p:nvPr/>
        </p:nvSpPr>
        <p:spPr>
          <a:xfrm>
            <a:off x="6957391" y="3021496"/>
            <a:ext cx="410818" cy="369332"/>
          </a:xfrm>
          <a:prstGeom prst="rect">
            <a:avLst/>
          </a:prstGeom>
          <a:noFill/>
        </p:spPr>
        <p:txBody>
          <a:bodyPr wrap="square" rtlCol="0">
            <a:spAutoFit/>
          </a:bodyPr>
          <a:lstStyle/>
          <a:p>
            <a:r>
              <a:rPr lang="en-US" dirty="0"/>
              <a:t>A</a:t>
            </a:r>
          </a:p>
        </p:txBody>
      </p:sp>
      <p:sp>
        <p:nvSpPr>
          <p:cNvPr id="12" name="TextBox 11">
            <a:extLst>
              <a:ext uri="{FF2B5EF4-FFF2-40B4-BE49-F238E27FC236}">
                <a16:creationId xmlns:a16="http://schemas.microsoft.com/office/drawing/2014/main" id="{C8ADD4EF-9A5B-599D-6738-8E1DF151667F}"/>
              </a:ext>
            </a:extLst>
          </p:cNvPr>
          <p:cNvSpPr txBox="1"/>
          <p:nvPr/>
        </p:nvSpPr>
        <p:spPr>
          <a:xfrm>
            <a:off x="8316160" y="3429000"/>
            <a:ext cx="410818" cy="369332"/>
          </a:xfrm>
          <a:prstGeom prst="rect">
            <a:avLst/>
          </a:prstGeom>
          <a:noFill/>
        </p:spPr>
        <p:txBody>
          <a:bodyPr wrap="square" rtlCol="0">
            <a:spAutoFit/>
          </a:bodyPr>
          <a:lstStyle/>
          <a:p>
            <a:r>
              <a:rPr lang="en-US" dirty="0"/>
              <a:t>B</a:t>
            </a:r>
          </a:p>
        </p:txBody>
      </p:sp>
      <p:sp>
        <p:nvSpPr>
          <p:cNvPr id="13" name="TextBox 12">
            <a:extLst>
              <a:ext uri="{FF2B5EF4-FFF2-40B4-BE49-F238E27FC236}">
                <a16:creationId xmlns:a16="http://schemas.microsoft.com/office/drawing/2014/main" id="{72AB30C2-9347-9BB1-52B6-B2DAC7138C17}"/>
              </a:ext>
            </a:extLst>
          </p:cNvPr>
          <p:cNvSpPr txBox="1"/>
          <p:nvPr/>
        </p:nvSpPr>
        <p:spPr>
          <a:xfrm>
            <a:off x="9402417" y="3840956"/>
            <a:ext cx="410818" cy="369332"/>
          </a:xfrm>
          <a:prstGeom prst="rect">
            <a:avLst/>
          </a:prstGeom>
          <a:noFill/>
        </p:spPr>
        <p:txBody>
          <a:bodyPr wrap="square" rtlCol="0">
            <a:spAutoFit/>
          </a:bodyPr>
          <a:lstStyle/>
          <a:p>
            <a:r>
              <a:rPr lang="en-US" dirty="0"/>
              <a:t>C</a:t>
            </a:r>
          </a:p>
        </p:txBody>
      </p:sp>
      <p:sp>
        <p:nvSpPr>
          <p:cNvPr id="14" name="TextBox 13">
            <a:extLst>
              <a:ext uri="{FF2B5EF4-FFF2-40B4-BE49-F238E27FC236}">
                <a16:creationId xmlns:a16="http://schemas.microsoft.com/office/drawing/2014/main" id="{F6F72D1B-E68A-0126-1711-437D32AF347F}"/>
              </a:ext>
            </a:extLst>
          </p:cNvPr>
          <p:cNvSpPr txBox="1"/>
          <p:nvPr/>
        </p:nvSpPr>
        <p:spPr>
          <a:xfrm>
            <a:off x="10417457" y="4666494"/>
            <a:ext cx="410818"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44180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71CA09-0FF9-1623-F9FB-D626791B1497}"/>
              </a:ext>
            </a:extLst>
          </p:cNvPr>
          <p:cNvPicPr>
            <a:picLocks noGrp="1" noChangeAspect="1"/>
          </p:cNvPicPr>
          <p:nvPr>
            <p:ph idx="1"/>
          </p:nvPr>
        </p:nvPicPr>
        <p:blipFill>
          <a:blip r:embed="rId2"/>
          <a:stretch>
            <a:fillRect/>
          </a:stretch>
        </p:blipFill>
        <p:spPr>
          <a:xfrm>
            <a:off x="2146300" y="2021751"/>
            <a:ext cx="7899400" cy="2209800"/>
          </a:xfrm>
          <a:prstGeom prst="rect">
            <a:avLst/>
          </a:prstGeom>
        </p:spPr>
      </p:pic>
    </p:spTree>
    <p:extLst>
      <p:ext uri="{BB962C8B-B14F-4D97-AF65-F5344CB8AC3E}">
        <p14:creationId xmlns:p14="http://schemas.microsoft.com/office/powerpoint/2010/main" val="4011051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DD5A-4389-BB53-1C00-AB7E3C3840D5}"/>
              </a:ext>
            </a:extLst>
          </p:cNvPr>
          <p:cNvSpPr>
            <a:spLocks noGrp="1"/>
          </p:cNvSpPr>
          <p:nvPr>
            <p:ph type="title"/>
          </p:nvPr>
        </p:nvSpPr>
        <p:spPr/>
        <p:txBody>
          <a:bodyPr>
            <a:normAutofit/>
          </a:bodyPr>
          <a:lstStyle/>
          <a:p>
            <a:r>
              <a:rPr lang="en-US" sz="2400" dirty="0"/>
              <a:t>Prospective Study of Obstructive Sleep Apnea and Incident Coronary Heart Disease and Heart Failure</a:t>
            </a:r>
            <a:br>
              <a:rPr lang="en-US" sz="2400" dirty="0"/>
            </a:br>
            <a:r>
              <a:rPr lang="en-US" sz="2400" dirty="0"/>
              <a:t>The Sleep Heart Health Study</a:t>
            </a:r>
          </a:p>
        </p:txBody>
      </p:sp>
      <p:sp>
        <p:nvSpPr>
          <p:cNvPr id="3" name="Content Placeholder 2">
            <a:extLst>
              <a:ext uri="{FF2B5EF4-FFF2-40B4-BE49-F238E27FC236}">
                <a16:creationId xmlns:a16="http://schemas.microsoft.com/office/drawing/2014/main" id="{86254527-241F-70D0-BA19-0B8AADC44074}"/>
              </a:ext>
            </a:extLst>
          </p:cNvPr>
          <p:cNvSpPr>
            <a:spLocks noGrp="1"/>
          </p:cNvSpPr>
          <p:nvPr>
            <p:ph idx="1"/>
          </p:nvPr>
        </p:nvSpPr>
        <p:spPr/>
        <p:txBody>
          <a:bodyPr>
            <a:normAutofit/>
          </a:bodyPr>
          <a:lstStyle/>
          <a:p>
            <a:r>
              <a:rPr lang="en-US" dirty="0"/>
              <a:t>Design: Prospective cohort (community)</a:t>
            </a:r>
          </a:p>
          <a:p>
            <a:r>
              <a:rPr lang="en-US" dirty="0"/>
              <a:t>Population: Sleep Heart Health (1995-98), n=6441 (-2000 excluded))</a:t>
            </a:r>
          </a:p>
          <a:p>
            <a:pPr lvl="1"/>
            <a:r>
              <a:rPr lang="en-US" dirty="0"/>
              <a:t>Exposed: Mild (5-15), Moderate(15-30), Severe (30+) OSA by AHI. Mostly untreated (2.1% overall, 8.4% w mod-</a:t>
            </a:r>
            <a:r>
              <a:rPr lang="en-US" dirty="0" err="1"/>
              <a:t>sev</a:t>
            </a:r>
            <a:r>
              <a:rPr lang="en-US" dirty="0"/>
              <a:t> OSA treated)</a:t>
            </a:r>
          </a:p>
          <a:p>
            <a:pPr lvl="1"/>
            <a:r>
              <a:rPr lang="en-US" dirty="0"/>
              <a:t>Unexposed: AHI &lt; 5 events/</a:t>
            </a:r>
            <a:r>
              <a:rPr lang="en-US" dirty="0" err="1"/>
              <a:t>hr</a:t>
            </a:r>
            <a:endParaRPr lang="en-US" dirty="0"/>
          </a:p>
          <a:p>
            <a:r>
              <a:rPr lang="en-US" dirty="0"/>
              <a:t>Outcome: incident CHD before 4/1/06 (~8.7y)</a:t>
            </a:r>
          </a:p>
          <a:p>
            <a:r>
              <a:rPr lang="en-US" dirty="0"/>
              <a:t>Statistics: Cox-regression (HR) </a:t>
            </a:r>
          </a:p>
          <a:p>
            <a:r>
              <a:rPr lang="en-US" dirty="0"/>
              <a:t>Findings: More severe OSA independently associate with incident CHD (particularly CHF) in men, not women.</a:t>
            </a:r>
          </a:p>
        </p:txBody>
      </p:sp>
    </p:spTree>
    <p:extLst>
      <p:ext uri="{BB962C8B-B14F-4D97-AF65-F5344CB8AC3E}">
        <p14:creationId xmlns:p14="http://schemas.microsoft.com/office/powerpoint/2010/main" val="352664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B3ED-3498-0DD9-29CA-215E750907AB}"/>
              </a:ext>
            </a:extLst>
          </p:cNvPr>
          <p:cNvSpPr>
            <a:spLocks noGrp="1"/>
          </p:cNvSpPr>
          <p:nvPr>
            <p:ph type="title"/>
          </p:nvPr>
        </p:nvSpPr>
        <p:spPr/>
        <p:txBody>
          <a:bodyPr/>
          <a:lstStyle/>
          <a:p>
            <a:r>
              <a:rPr lang="en-US" dirty="0"/>
              <a:t>Confounders, Regressions</a:t>
            </a:r>
          </a:p>
        </p:txBody>
      </p:sp>
      <p:sp>
        <p:nvSpPr>
          <p:cNvPr id="3" name="Content Placeholder 2">
            <a:extLst>
              <a:ext uri="{FF2B5EF4-FFF2-40B4-BE49-F238E27FC236}">
                <a16:creationId xmlns:a16="http://schemas.microsoft.com/office/drawing/2014/main" id="{102489F8-A009-FA30-AFFA-86FDF8905FA4}"/>
              </a:ext>
            </a:extLst>
          </p:cNvPr>
          <p:cNvSpPr>
            <a:spLocks noGrp="1"/>
          </p:cNvSpPr>
          <p:nvPr>
            <p:ph idx="1"/>
          </p:nvPr>
        </p:nvSpPr>
        <p:spPr>
          <a:xfrm>
            <a:off x="838200" y="1825625"/>
            <a:ext cx="6652315" cy="4351338"/>
          </a:xfrm>
        </p:spPr>
        <p:txBody>
          <a:bodyPr>
            <a:normAutofit/>
          </a:bodyPr>
          <a:lstStyle/>
          <a:p>
            <a:r>
              <a:rPr lang="en-US" dirty="0"/>
              <a:t>Regression: estimate effect with “all other things held equal”.</a:t>
            </a:r>
          </a:p>
          <a:p>
            <a:pPr lvl="1"/>
            <a:r>
              <a:rPr lang="en-US" dirty="0"/>
              <a:t>How do you decide what things to include?</a:t>
            </a:r>
          </a:p>
          <a:p>
            <a:pPr lvl="2"/>
            <a:r>
              <a:rPr lang="en-US" dirty="0"/>
              <a:t>Confounders</a:t>
            </a:r>
          </a:p>
          <a:p>
            <a:pPr lvl="2"/>
            <a:r>
              <a:rPr lang="en-US" dirty="0"/>
              <a:t>Mediators?</a:t>
            </a:r>
          </a:p>
          <a:p>
            <a:pPr lvl="2"/>
            <a:r>
              <a:rPr lang="en-US" dirty="0"/>
              <a:t>Colliders?</a:t>
            </a:r>
          </a:p>
          <a:p>
            <a:pPr lvl="1"/>
            <a:r>
              <a:rPr lang="en-US" dirty="0"/>
              <a:t>Is your understanding of what factors matter correct? </a:t>
            </a:r>
          </a:p>
          <a:p>
            <a:pPr lvl="1"/>
            <a:r>
              <a:rPr lang="en-US" dirty="0"/>
              <a:t>Can you measure everything you want to measure?</a:t>
            </a:r>
          </a:p>
        </p:txBody>
      </p:sp>
      <p:pic>
        <p:nvPicPr>
          <p:cNvPr id="4" name="Picture 3">
            <a:extLst>
              <a:ext uri="{FF2B5EF4-FFF2-40B4-BE49-F238E27FC236}">
                <a16:creationId xmlns:a16="http://schemas.microsoft.com/office/drawing/2014/main" id="{1E921575-C3C4-8184-EC8A-914A3562329E}"/>
              </a:ext>
            </a:extLst>
          </p:cNvPr>
          <p:cNvPicPr>
            <a:picLocks noChangeAspect="1"/>
          </p:cNvPicPr>
          <p:nvPr/>
        </p:nvPicPr>
        <p:blipFill>
          <a:blip r:embed="rId3"/>
          <a:stretch>
            <a:fillRect/>
          </a:stretch>
        </p:blipFill>
        <p:spPr>
          <a:xfrm>
            <a:off x="7490515" y="1082675"/>
            <a:ext cx="4102100" cy="5410200"/>
          </a:xfrm>
          <a:prstGeom prst="rect">
            <a:avLst/>
          </a:prstGeom>
        </p:spPr>
      </p:pic>
    </p:spTree>
    <p:extLst>
      <p:ext uri="{BB962C8B-B14F-4D97-AF65-F5344CB8AC3E}">
        <p14:creationId xmlns:p14="http://schemas.microsoft.com/office/powerpoint/2010/main" val="117318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A3DD678-A229-0693-7963-3C4E979CCC37}"/>
              </a:ext>
            </a:extLst>
          </p:cNvPr>
          <p:cNvPicPr>
            <a:picLocks noGrp="1" noChangeAspect="1"/>
          </p:cNvPicPr>
          <p:nvPr>
            <p:ph idx="1"/>
          </p:nvPr>
        </p:nvPicPr>
        <p:blipFill>
          <a:blip r:embed="rId2"/>
          <a:stretch>
            <a:fillRect/>
          </a:stretch>
        </p:blipFill>
        <p:spPr>
          <a:xfrm>
            <a:off x="838200" y="1729318"/>
            <a:ext cx="10515600" cy="2609133"/>
          </a:xfrm>
          <a:prstGeom prst="rect">
            <a:avLst/>
          </a:prstGeom>
        </p:spPr>
      </p:pic>
    </p:spTree>
    <p:extLst>
      <p:ext uri="{BB962C8B-B14F-4D97-AF65-F5344CB8AC3E}">
        <p14:creationId xmlns:p14="http://schemas.microsoft.com/office/powerpoint/2010/main" val="274513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0F0A-944C-5CB0-40D3-070F7761EFC0}"/>
              </a:ext>
            </a:extLst>
          </p:cNvPr>
          <p:cNvSpPr>
            <a:spLocks noGrp="1"/>
          </p:cNvSpPr>
          <p:nvPr>
            <p:ph type="title"/>
          </p:nvPr>
        </p:nvSpPr>
        <p:spPr/>
        <p:txBody>
          <a:bodyPr>
            <a:normAutofit/>
          </a:bodyPr>
          <a:lstStyle/>
          <a:p>
            <a:r>
              <a:rPr lang="en-US" sz="2400" dirty="0"/>
              <a:t>Sleep-Disordered Breathing and Mortality: A Prospective Cohort Study</a:t>
            </a:r>
          </a:p>
        </p:txBody>
      </p:sp>
      <p:sp>
        <p:nvSpPr>
          <p:cNvPr id="3" name="Content Placeholder 2">
            <a:extLst>
              <a:ext uri="{FF2B5EF4-FFF2-40B4-BE49-F238E27FC236}">
                <a16:creationId xmlns:a16="http://schemas.microsoft.com/office/drawing/2014/main" id="{DCC116E0-56A8-D5E4-F628-0CA26AF3BDE2}"/>
              </a:ext>
            </a:extLst>
          </p:cNvPr>
          <p:cNvSpPr>
            <a:spLocks noGrp="1"/>
          </p:cNvSpPr>
          <p:nvPr>
            <p:ph idx="1"/>
          </p:nvPr>
        </p:nvSpPr>
        <p:spPr/>
        <p:txBody>
          <a:bodyPr>
            <a:normAutofit lnSpcReduction="10000"/>
          </a:bodyPr>
          <a:lstStyle/>
          <a:p>
            <a:r>
              <a:rPr lang="en-US" dirty="0"/>
              <a:t>Design: Prospective cohort (community)</a:t>
            </a:r>
          </a:p>
          <a:p>
            <a:r>
              <a:rPr lang="en-US" dirty="0"/>
              <a:t>Population: Sleep Heart Health (1995-98), n=6441 (-147 excluded d/t OSA treatment)</a:t>
            </a:r>
          </a:p>
          <a:p>
            <a:pPr lvl="1"/>
            <a:r>
              <a:rPr lang="en-US" dirty="0"/>
              <a:t>Exposed: Mild (5-15), Moderate(15-30), Severe (30+) OSA by AHI. Mostly untreated (2.1% overall, 8.4% w mod-</a:t>
            </a:r>
            <a:r>
              <a:rPr lang="en-US" dirty="0" err="1"/>
              <a:t>sev</a:t>
            </a:r>
            <a:r>
              <a:rPr lang="en-US" dirty="0"/>
              <a:t> OSA treated)</a:t>
            </a:r>
          </a:p>
          <a:p>
            <a:pPr lvl="1"/>
            <a:r>
              <a:rPr lang="en-US" dirty="0"/>
              <a:t>Unexposed: AHI &lt; 5 events/</a:t>
            </a:r>
            <a:r>
              <a:rPr lang="en-US" dirty="0" err="1"/>
              <a:t>hr</a:t>
            </a:r>
            <a:endParaRPr lang="en-US" dirty="0"/>
          </a:p>
          <a:p>
            <a:r>
              <a:rPr lang="en-US" dirty="0"/>
              <a:t>Outcome: (incident) death w/ ~8.2y avg follow-up</a:t>
            </a:r>
          </a:p>
          <a:p>
            <a:r>
              <a:rPr lang="en-US" dirty="0"/>
              <a:t>Statistics: Cox-regression (HR) </a:t>
            </a:r>
          </a:p>
          <a:p>
            <a:r>
              <a:rPr lang="en-US" dirty="0"/>
              <a:t>Findings: Mod-severe OSA (men) and severe OSA (women) associated with increased hazard of mortality.  No relationship if age 70+</a:t>
            </a:r>
          </a:p>
        </p:txBody>
      </p:sp>
    </p:spTree>
    <p:extLst>
      <p:ext uri="{BB962C8B-B14F-4D97-AF65-F5344CB8AC3E}">
        <p14:creationId xmlns:p14="http://schemas.microsoft.com/office/powerpoint/2010/main" val="340874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sleep in relation to outcomes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Sleep as a behavior which unlike others occupies a finite portion of our lifetime</a:t>
            </a:r>
          </a:p>
          <a:p>
            <a:pPr marL="0" indent="0">
              <a:buNone/>
            </a:pPr>
            <a:r>
              <a:rPr lang="en-US" dirty="0"/>
              <a:t>Alterations in behavior – measured through different metrics – relation to long term outcomes</a:t>
            </a:r>
          </a:p>
          <a:p>
            <a:pPr marL="0" indent="0">
              <a:buNone/>
            </a:pPr>
            <a:r>
              <a:rPr lang="en-US" dirty="0"/>
              <a:t>New era of assessing relationships using statistical techniques (evolved since the Framingham heart study)</a:t>
            </a:r>
          </a:p>
          <a:p>
            <a:pPr marL="0" indent="0">
              <a:buNone/>
            </a:pPr>
            <a:endParaRPr lang="en-US" dirty="0"/>
          </a:p>
          <a:p>
            <a:pPr marL="0" indent="0">
              <a:buNone/>
            </a:pPr>
            <a:r>
              <a:rPr lang="en-US" dirty="0"/>
              <a:t>Problem with sleep</a:t>
            </a:r>
          </a:p>
          <a:p>
            <a:pPr>
              <a:buFontTx/>
              <a:buChar char="-"/>
            </a:pPr>
            <a:r>
              <a:rPr lang="en-US" dirty="0"/>
              <a:t>Measurement duration confined to one night (or 1-4 weeks)</a:t>
            </a:r>
          </a:p>
          <a:p>
            <a:pPr>
              <a:buFontTx/>
              <a:buChar char="-"/>
            </a:pPr>
            <a:r>
              <a:rPr lang="en-US" dirty="0"/>
              <a:t>Lack of sleep-derived biomarker (similar to HbA1C for DM) that can be used to assess sleep deprivation or degree of hypoxemia to long-term outcomes</a:t>
            </a:r>
          </a:p>
        </p:txBody>
      </p:sp>
    </p:spTree>
    <p:extLst>
      <p:ext uri="{BB962C8B-B14F-4D97-AF65-F5344CB8AC3E}">
        <p14:creationId xmlns:p14="http://schemas.microsoft.com/office/powerpoint/2010/main" val="420779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496A-8BBA-ED93-0022-EC6134E36766}"/>
              </a:ext>
            </a:extLst>
          </p:cNvPr>
          <p:cNvSpPr>
            <a:spLocks noGrp="1"/>
          </p:cNvSpPr>
          <p:nvPr>
            <p:ph type="title"/>
          </p:nvPr>
        </p:nvSpPr>
        <p:spPr/>
        <p:txBody>
          <a:bodyPr/>
          <a:lstStyle/>
          <a:p>
            <a:r>
              <a:rPr lang="en-US" dirty="0"/>
              <a:t>What is a Hazard Ratio / KM / Cox-regression?</a:t>
            </a:r>
            <a:br>
              <a:rPr lang="en-US" dirty="0"/>
            </a:br>
            <a:r>
              <a:rPr lang="en-US" dirty="0"/>
              <a:t>We’re all dead in the long run</a:t>
            </a:r>
          </a:p>
        </p:txBody>
      </p:sp>
      <p:sp>
        <p:nvSpPr>
          <p:cNvPr id="3" name="Content Placeholder 2">
            <a:extLst>
              <a:ext uri="{FF2B5EF4-FFF2-40B4-BE49-F238E27FC236}">
                <a16:creationId xmlns:a16="http://schemas.microsoft.com/office/drawing/2014/main" id="{F3588726-7A5C-AD7A-B1A6-84D797C07DBB}"/>
              </a:ext>
            </a:extLst>
          </p:cNvPr>
          <p:cNvSpPr>
            <a:spLocks noGrp="1"/>
          </p:cNvSpPr>
          <p:nvPr>
            <p:ph idx="1"/>
          </p:nvPr>
        </p:nvSpPr>
        <p:spPr>
          <a:xfrm>
            <a:off x="838200" y="1825625"/>
            <a:ext cx="5430078" cy="4351338"/>
          </a:xfrm>
        </p:spPr>
        <p:txBody>
          <a:bodyPr>
            <a:normAutofit fontScale="92500" lnSpcReduction="20000"/>
          </a:bodyPr>
          <a:lstStyle/>
          <a:p>
            <a:r>
              <a:rPr lang="en-US" dirty="0"/>
              <a:t>2 versions of Russian Roulette</a:t>
            </a:r>
          </a:p>
          <a:p>
            <a:pPr lvl="1"/>
            <a:r>
              <a:rPr lang="en-US" dirty="0"/>
              <a:t>X: 1:6 w/ bullet, Y: 1:4 w/ bullet</a:t>
            </a:r>
          </a:p>
          <a:p>
            <a:pPr lvl="2"/>
            <a:r>
              <a:rPr lang="en-US" dirty="0"/>
              <a:t>HR = (1/6) / (1/4) = 0.67</a:t>
            </a:r>
          </a:p>
          <a:p>
            <a:pPr lvl="1"/>
            <a:r>
              <a:rPr lang="en-US" dirty="0"/>
              <a:t>1000 people play 11 rounds of each</a:t>
            </a:r>
          </a:p>
          <a:p>
            <a:pPr lvl="1"/>
            <a:r>
              <a:rPr lang="en-US" dirty="0"/>
              <a:t>On round </a:t>
            </a:r>
          </a:p>
          <a:p>
            <a:pPr lvl="1"/>
            <a:r>
              <a:rPr lang="en-US" dirty="0"/>
              <a:t>P(Surviving 10 rounds?)</a:t>
            </a:r>
          </a:p>
          <a:p>
            <a:pPr lvl="2"/>
            <a:r>
              <a:rPr lang="en-US" dirty="0"/>
              <a:t>X: (5/6)^10 = 16% -&gt; 160 survivors</a:t>
            </a:r>
          </a:p>
          <a:p>
            <a:pPr lvl="2"/>
            <a:r>
              <a:rPr lang="en-US" dirty="0"/>
              <a:t>Y: (3/4)^10 = 5.6% -&gt; 56 survivors</a:t>
            </a:r>
          </a:p>
          <a:p>
            <a:pPr lvl="3"/>
            <a:r>
              <a:rPr lang="en-US" dirty="0"/>
              <a:t>RR would be 84% / 94.6% = 0.88</a:t>
            </a:r>
          </a:p>
          <a:p>
            <a:pPr lvl="1"/>
            <a:r>
              <a:rPr lang="en-US" dirty="0"/>
              <a:t>Round 11: X = 27 die, Y = 14 die yet HR higher in group Y!</a:t>
            </a:r>
          </a:p>
          <a:p>
            <a:pPr lvl="1"/>
            <a:r>
              <a:rPr lang="en-US" dirty="0"/>
              <a:t>What if Group Y says screw it after 7 rounds, but we want to maximize our data? </a:t>
            </a:r>
          </a:p>
          <a:p>
            <a:pPr lvl="2"/>
            <a:r>
              <a:rPr lang="en-US" dirty="0"/>
              <a:t>HR allows for “censoring of data”</a:t>
            </a:r>
          </a:p>
        </p:txBody>
      </p:sp>
      <p:pic>
        <p:nvPicPr>
          <p:cNvPr id="5" name="Picture 4">
            <a:extLst>
              <a:ext uri="{FF2B5EF4-FFF2-40B4-BE49-F238E27FC236}">
                <a16:creationId xmlns:a16="http://schemas.microsoft.com/office/drawing/2014/main" id="{FFACCCE0-111F-309F-C90F-FC8BDECC2CEE}"/>
              </a:ext>
            </a:extLst>
          </p:cNvPr>
          <p:cNvPicPr>
            <a:picLocks noChangeAspect="1"/>
          </p:cNvPicPr>
          <p:nvPr/>
        </p:nvPicPr>
        <p:blipFill>
          <a:blip r:embed="rId2"/>
          <a:stretch>
            <a:fillRect/>
          </a:stretch>
        </p:blipFill>
        <p:spPr>
          <a:xfrm>
            <a:off x="6376635" y="1825625"/>
            <a:ext cx="4977165" cy="4514173"/>
          </a:xfrm>
          <a:prstGeom prst="rect">
            <a:avLst/>
          </a:prstGeom>
        </p:spPr>
      </p:pic>
    </p:spTree>
    <p:extLst>
      <p:ext uri="{BB962C8B-B14F-4D97-AF65-F5344CB8AC3E}">
        <p14:creationId xmlns:p14="http://schemas.microsoft.com/office/powerpoint/2010/main" val="67860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478F58-E118-2821-275D-CE493642CC8F}"/>
              </a:ext>
            </a:extLst>
          </p:cNvPr>
          <p:cNvPicPr>
            <a:picLocks noGrp="1" noChangeAspect="1"/>
          </p:cNvPicPr>
          <p:nvPr>
            <p:ph idx="1"/>
          </p:nvPr>
        </p:nvPicPr>
        <p:blipFill>
          <a:blip r:embed="rId2"/>
          <a:stretch>
            <a:fillRect/>
          </a:stretch>
        </p:blipFill>
        <p:spPr>
          <a:xfrm>
            <a:off x="1359496" y="1056999"/>
            <a:ext cx="9473008" cy="4351338"/>
          </a:xfrm>
          <a:prstGeom prst="rect">
            <a:avLst/>
          </a:prstGeom>
        </p:spPr>
      </p:pic>
    </p:spTree>
    <p:extLst>
      <p:ext uri="{BB962C8B-B14F-4D97-AF65-F5344CB8AC3E}">
        <p14:creationId xmlns:p14="http://schemas.microsoft.com/office/powerpoint/2010/main" val="23515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10151-87C3-EB0E-CFEE-54F833A777F1}"/>
              </a:ext>
            </a:extLst>
          </p:cNvPr>
          <p:cNvSpPr>
            <a:spLocks noGrp="1"/>
          </p:cNvSpPr>
          <p:nvPr>
            <p:ph type="title"/>
          </p:nvPr>
        </p:nvSpPr>
        <p:spPr/>
        <p:txBody>
          <a:bodyPr>
            <a:noAutofit/>
          </a:bodyPr>
          <a:lstStyle/>
          <a:p>
            <a:r>
              <a:rPr lang="en-US" sz="2400" dirty="0"/>
              <a:t>Effect of continuous positive airway pressure therapy on recurrence of atrial fibrillation after pulmonary vein isolation in patients with obstructive sleep</a:t>
            </a:r>
            <a:br>
              <a:rPr lang="en-US" sz="2400" dirty="0"/>
            </a:br>
            <a:r>
              <a:rPr lang="en-US" sz="2400" dirty="0"/>
              <a:t>apnea: A randomized controlled trial</a:t>
            </a:r>
          </a:p>
        </p:txBody>
      </p:sp>
      <p:sp>
        <p:nvSpPr>
          <p:cNvPr id="3" name="Content Placeholder 2">
            <a:extLst>
              <a:ext uri="{FF2B5EF4-FFF2-40B4-BE49-F238E27FC236}">
                <a16:creationId xmlns:a16="http://schemas.microsoft.com/office/drawing/2014/main" id="{5F0A6153-1CB1-190E-7965-CFB2836D2DC8}"/>
              </a:ext>
            </a:extLst>
          </p:cNvPr>
          <p:cNvSpPr>
            <a:spLocks noGrp="1"/>
          </p:cNvSpPr>
          <p:nvPr>
            <p:ph idx="1"/>
          </p:nvPr>
        </p:nvSpPr>
        <p:spPr/>
        <p:txBody>
          <a:bodyPr/>
          <a:lstStyle/>
          <a:p>
            <a:r>
              <a:rPr lang="en-US" dirty="0"/>
              <a:t>Design: Open-label RCT (A3 study, Oslo)</a:t>
            </a:r>
          </a:p>
          <a:p>
            <a:r>
              <a:rPr lang="en-US" dirty="0"/>
              <a:t>Population: new dx AHI 15+, ESS &lt; 15 (</a:t>
            </a:r>
            <a:r>
              <a:rPr lang="en-US" dirty="0" err="1"/>
              <a:t>etc</a:t>
            </a:r>
            <a:r>
              <a:rPr lang="en-US" dirty="0"/>
              <a:t>), undergoing CA-PVI for </a:t>
            </a:r>
            <a:r>
              <a:rPr lang="en-US" dirty="0" err="1"/>
              <a:t>Afib</a:t>
            </a:r>
            <a:r>
              <a:rPr lang="en-US" dirty="0"/>
              <a:t> and able to tolerate CPAP during run-in period</a:t>
            </a:r>
          </a:p>
          <a:p>
            <a:pPr lvl="1"/>
            <a:r>
              <a:rPr lang="en-US" dirty="0"/>
              <a:t>Exposed: randomized to auto-CPAP</a:t>
            </a:r>
          </a:p>
          <a:p>
            <a:pPr lvl="1"/>
            <a:r>
              <a:rPr lang="en-US" dirty="0"/>
              <a:t>Unexposed: randomized to no CPAP</a:t>
            </a:r>
          </a:p>
          <a:p>
            <a:r>
              <a:rPr lang="en-US" dirty="0"/>
              <a:t>Outcome: 2+min </a:t>
            </a:r>
            <a:r>
              <a:rPr lang="en-US" dirty="0" err="1"/>
              <a:t>Afib</a:t>
            </a:r>
            <a:r>
              <a:rPr lang="en-US" dirty="0"/>
              <a:t> months 3-12 after CA-PVI by loop recorder</a:t>
            </a:r>
          </a:p>
          <a:p>
            <a:r>
              <a:rPr lang="en-US" dirty="0"/>
              <a:t>Statistics: logistic-regression*** yes/no recurrence</a:t>
            </a:r>
          </a:p>
          <a:p>
            <a:r>
              <a:rPr lang="en-US" dirty="0"/>
              <a:t>Findings: Mod-severe OSA (men) and severe OSA (women) associated with increased hazard of mortality.  No relationship if age 70+</a:t>
            </a:r>
          </a:p>
        </p:txBody>
      </p:sp>
    </p:spTree>
    <p:extLst>
      <p:ext uri="{BB962C8B-B14F-4D97-AF65-F5344CB8AC3E}">
        <p14:creationId xmlns:p14="http://schemas.microsoft.com/office/powerpoint/2010/main" val="170784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D063-C541-8EF1-D85D-ECD635B1AD97}"/>
              </a:ext>
            </a:extLst>
          </p:cNvPr>
          <p:cNvSpPr>
            <a:spLocks noGrp="1"/>
          </p:cNvSpPr>
          <p:nvPr>
            <p:ph type="title"/>
          </p:nvPr>
        </p:nvSpPr>
        <p:spPr/>
        <p:txBody>
          <a:bodyPr>
            <a:normAutofit/>
          </a:bodyPr>
          <a:lstStyle/>
          <a:p>
            <a:r>
              <a:rPr lang="en-US" dirty="0"/>
              <a:t>Negative RCT after positive observational study? power, adherence, &amp; confounding</a:t>
            </a:r>
          </a:p>
        </p:txBody>
      </p:sp>
      <p:sp>
        <p:nvSpPr>
          <p:cNvPr id="3" name="Content Placeholder 2">
            <a:extLst>
              <a:ext uri="{FF2B5EF4-FFF2-40B4-BE49-F238E27FC236}">
                <a16:creationId xmlns:a16="http://schemas.microsoft.com/office/drawing/2014/main" id="{53AB7160-D9B3-7763-7B2E-5A6E1BDEBCD9}"/>
              </a:ext>
            </a:extLst>
          </p:cNvPr>
          <p:cNvSpPr>
            <a:spLocks noGrp="1"/>
          </p:cNvSpPr>
          <p:nvPr>
            <p:ph idx="1"/>
          </p:nvPr>
        </p:nvSpPr>
        <p:spPr>
          <a:xfrm>
            <a:off x="838200" y="4842965"/>
            <a:ext cx="6039678" cy="1591711"/>
          </a:xfrm>
        </p:spPr>
        <p:txBody>
          <a:bodyPr>
            <a:normAutofit fontScale="92500"/>
          </a:bodyPr>
          <a:lstStyle/>
          <a:p>
            <a:pPr marL="0" indent="0">
              <a:buNone/>
            </a:pPr>
            <a:r>
              <a:rPr lang="en-US" dirty="0"/>
              <a:t>Power ~ Sample size/$$$, Alpha, </a:t>
            </a:r>
            <a:r>
              <a:rPr lang="en-US" b="1" dirty="0"/>
              <a:t>minimally important absolute effect size*</a:t>
            </a:r>
            <a:r>
              <a:rPr lang="en-US" dirty="0"/>
              <a:t>, info per data point (Continuous &gt; HR &gt; dichotomous), non-adherence/loss f/u</a:t>
            </a:r>
          </a:p>
          <a:p>
            <a:endParaRPr lang="en-US" dirty="0"/>
          </a:p>
          <a:p>
            <a:endParaRPr lang="en-US" dirty="0"/>
          </a:p>
        </p:txBody>
      </p:sp>
      <p:pic>
        <p:nvPicPr>
          <p:cNvPr id="4" name="Picture 3">
            <a:extLst>
              <a:ext uri="{FF2B5EF4-FFF2-40B4-BE49-F238E27FC236}">
                <a16:creationId xmlns:a16="http://schemas.microsoft.com/office/drawing/2014/main" id="{8B00C278-4568-2F7B-A237-47F73136AA4A}"/>
              </a:ext>
            </a:extLst>
          </p:cNvPr>
          <p:cNvPicPr>
            <a:picLocks noChangeAspect="1"/>
          </p:cNvPicPr>
          <p:nvPr/>
        </p:nvPicPr>
        <p:blipFill rotWithShape="1">
          <a:blip r:embed="rId3"/>
          <a:srcRect l="48636"/>
          <a:stretch/>
        </p:blipFill>
        <p:spPr>
          <a:xfrm>
            <a:off x="7494483" y="1997903"/>
            <a:ext cx="3481629" cy="2094852"/>
          </a:xfrm>
          <a:prstGeom prst="rect">
            <a:avLst/>
          </a:prstGeom>
        </p:spPr>
      </p:pic>
      <p:sp>
        <p:nvSpPr>
          <p:cNvPr id="5" name="Rounded Rectangle 4">
            <a:extLst>
              <a:ext uri="{FF2B5EF4-FFF2-40B4-BE49-F238E27FC236}">
                <a16:creationId xmlns:a16="http://schemas.microsoft.com/office/drawing/2014/main" id="{22003CB6-97E9-E08A-C11E-A48A2B8EE2AB}"/>
              </a:ext>
            </a:extLst>
          </p:cNvPr>
          <p:cNvSpPr/>
          <p:nvPr/>
        </p:nvSpPr>
        <p:spPr>
          <a:xfrm>
            <a:off x="9300089" y="2598325"/>
            <a:ext cx="665546" cy="1032771"/>
          </a:xfrm>
          <a:prstGeom prst="roundRect">
            <a:avLst>
              <a:gd name="adj" fmla="val 391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049B8B34-529B-207F-9422-A05BAA1264C2}"/>
              </a:ext>
            </a:extLst>
          </p:cNvPr>
          <p:cNvGraphicFramePr>
            <a:graphicFrameLocks noChangeAspect="1"/>
          </p:cNvGraphicFramePr>
          <p:nvPr>
            <p:extLst>
              <p:ext uri="{D42A27DB-BD31-4B8C-83A1-F6EECF244321}">
                <p14:modId xmlns:p14="http://schemas.microsoft.com/office/powerpoint/2010/main" val="1104385068"/>
              </p:ext>
            </p:extLst>
          </p:nvPr>
        </p:nvGraphicFramePr>
        <p:xfrm>
          <a:off x="7803471" y="4340197"/>
          <a:ext cx="3918905" cy="1591712"/>
        </p:xfrm>
        <a:graphic>
          <a:graphicData uri="http://schemas.openxmlformats.org/presentationml/2006/ole">
            <mc:AlternateContent xmlns:mc="http://schemas.openxmlformats.org/markup-compatibility/2006">
              <mc:Choice xmlns:v="urn:schemas-microsoft-com:vml" Requires="v">
                <p:oleObj r:id="rId4" imgW="6032500" imgH="2463800" progId="PBrush">
                  <p:embed/>
                </p:oleObj>
              </mc:Choice>
              <mc:Fallback>
                <p:oleObj r:id="rId4" imgW="6032500" imgH="2463800" progId="PBrush">
                  <p:embed/>
                  <p:pic>
                    <p:nvPicPr>
                      <p:cNvPr id="5" name="Object 4">
                        <a:extLst>
                          <a:ext uri="{FF2B5EF4-FFF2-40B4-BE49-F238E27FC236}">
                            <a16:creationId xmlns:a16="http://schemas.microsoft.com/office/drawing/2014/main" id="{EB2154D1-B1DF-45C1-2B13-A6BEFDF4F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3471" y="4340197"/>
                        <a:ext cx="3918905" cy="1591712"/>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CB77C3AF-5FAF-87CF-103C-FD60C34396D0}"/>
              </a:ext>
            </a:extLst>
          </p:cNvPr>
          <p:cNvSpPr txBox="1"/>
          <p:nvPr/>
        </p:nvSpPr>
        <p:spPr>
          <a:xfrm>
            <a:off x="9010010" y="4630329"/>
            <a:ext cx="225287" cy="369332"/>
          </a:xfrm>
          <a:prstGeom prst="rect">
            <a:avLst/>
          </a:prstGeom>
          <a:noFill/>
        </p:spPr>
        <p:txBody>
          <a:bodyPr wrap="square" rtlCol="0">
            <a:spAutoFit/>
          </a:bodyPr>
          <a:lstStyle/>
          <a:p>
            <a:r>
              <a:rPr lang="en-US" dirty="0">
                <a:solidFill>
                  <a:srgbClr val="FF0000"/>
                </a:solidFill>
              </a:rPr>
              <a:t>?</a:t>
            </a:r>
          </a:p>
        </p:txBody>
      </p:sp>
      <p:graphicFrame>
        <p:nvGraphicFramePr>
          <p:cNvPr id="10" name="Table 10">
            <a:extLst>
              <a:ext uri="{FF2B5EF4-FFF2-40B4-BE49-F238E27FC236}">
                <a16:creationId xmlns:a16="http://schemas.microsoft.com/office/drawing/2014/main" id="{2FE7AFB3-EC92-713D-4B10-2388C9C72387}"/>
              </a:ext>
            </a:extLst>
          </p:cNvPr>
          <p:cNvGraphicFramePr>
            <a:graphicFrameLocks noGrp="1"/>
          </p:cNvGraphicFramePr>
          <p:nvPr>
            <p:extLst>
              <p:ext uri="{D42A27DB-BD31-4B8C-83A1-F6EECF244321}">
                <p14:modId xmlns:p14="http://schemas.microsoft.com/office/powerpoint/2010/main" val="3115254911"/>
              </p:ext>
            </p:extLst>
          </p:nvPr>
        </p:nvGraphicFramePr>
        <p:xfrm>
          <a:off x="1320270" y="1802928"/>
          <a:ext cx="4962403" cy="2709280"/>
        </p:xfrm>
        <a:graphic>
          <a:graphicData uri="http://schemas.openxmlformats.org/drawingml/2006/table">
            <a:tbl>
              <a:tblPr firstRow="1" bandRow="1">
                <a:tableStyleId>{5940675A-B579-460E-94D1-54222C63F5DA}</a:tableStyleId>
              </a:tblPr>
              <a:tblGrid>
                <a:gridCol w="843447">
                  <a:extLst>
                    <a:ext uri="{9D8B030D-6E8A-4147-A177-3AD203B41FA5}">
                      <a16:colId xmlns:a16="http://schemas.microsoft.com/office/drawing/2014/main" val="1834199328"/>
                    </a:ext>
                  </a:extLst>
                </a:gridCol>
                <a:gridCol w="1417983">
                  <a:extLst>
                    <a:ext uri="{9D8B030D-6E8A-4147-A177-3AD203B41FA5}">
                      <a16:colId xmlns:a16="http://schemas.microsoft.com/office/drawing/2014/main" val="3495285647"/>
                    </a:ext>
                  </a:extLst>
                </a:gridCol>
                <a:gridCol w="1338469">
                  <a:extLst>
                    <a:ext uri="{9D8B030D-6E8A-4147-A177-3AD203B41FA5}">
                      <a16:colId xmlns:a16="http://schemas.microsoft.com/office/drawing/2014/main" val="3854949390"/>
                    </a:ext>
                  </a:extLst>
                </a:gridCol>
                <a:gridCol w="1362504">
                  <a:extLst>
                    <a:ext uri="{9D8B030D-6E8A-4147-A177-3AD203B41FA5}">
                      <a16:colId xmlns:a16="http://schemas.microsoft.com/office/drawing/2014/main" val="3610497844"/>
                    </a:ext>
                  </a:extLst>
                </a:gridCol>
              </a:tblGrid>
              <a:tr h="677320">
                <a:tc>
                  <a:txBody>
                    <a:bodyPr/>
                    <a:lstStyle/>
                    <a:p>
                      <a:endParaRPr lang="en-US"/>
                    </a:p>
                  </a:txBody>
                  <a:tcPr/>
                </a:tc>
                <a:tc>
                  <a:txBody>
                    <a:bodyPr/>
                    <a:lstStyle/>
                    <a:p>
                      <a:r>
                        <a:rPr lang="en-US" dirty="0">
                          <a:solidFill>
                            <a:schemeClr val="accent6">
                              <a:lumMod val="75000"/>
                            </a:schemeClr>
                          </a:solidFill>
                        </a:rPr>
                        <a:t>Disease+</a:t>
                      </a:r>
                    </a:p>
                    <a:p>
                      <a:r>
                        <a:rPr lang="en-US" dirty="0">
                          <a:solidFill>
                            <a:srgbClr val="7030A0"/>
                          </a:solidFill>
                        </a:rPr>
                        <a:t>Hypothesis+</a:t>
                      </a:r>
                    </a:p>
                  </a:txBody>
                  <a:tcPr/>
                </a:tc>
                <a:tc>
                  <a:txBody>
                    <a:bodyPr/>
                    <a:lstStyle/>
                    <a:p>
                      <a:r>
                        <a:rPr lang="en-US" dirty="0">
                          <a:solidFill>
                            <a:schemeClr val="accent6">
                              <a:lumMod val="75000"/>
                            </a:schemeClr>
                          </a:solidFill>
                        </a:rPr>
                        <a:t>Disease-</a:t>
                      </a:r>
                    </a:p>
                    <a:p>
                      <a:r>
                        <a:rPr lang="en-US" dirty="0">
                          <a:solidFill>
                            <a:srgbClr val="7030A0"/>
                          </a:solidFill>
                        </a:rPr>
                        <a:t>Hypothesis-</a:t>
                      </a:r>
                    </a:p>
                  </a:txBody>
                  <a:tcPr/>
                </a:tc>
                <a:tc>
                  <a:txBody>
                    <a:bodyPr/>
                    <a:lstStyle/>
                    <a:p>
                      <a:endParaRPr lang="en-US"/>
                    </a:p>
                  </a:txBody>
                  <a:tcPr/>
                </a:tc>
                <a:extLst>
                  <a:ext uri="{0D108BD9-81ED-4DB2-BD59-A6C34878D82A}">
                    <a16:rowId xmlns:a16="http://schemas.microsoft.com/office/drawing/2014/main" val="2701665444"/>
                  </a:ext>
                </a:extLst>
              </a:tr>
              <a:tr h="677320">
                <a:tc>
                  <a:txBody>
                    <a:bodyPr/>
                    <a:lstStyle/>
                    <a:p>
                      <a:r>
                        <a:rPr lang="en-US" dirty="0">
                          <a:solidFill>
                            <a:schemeClr val="accent6">
                              <a:lumMod val="75000"/>
                            </a:schemeClr>
                          </a:solidFill>
                        </a:rPr>
                        <a:t>Test+</a:t>
                      </a:r>
                    </a:p>
                    <a:p>
                      <a:r>
                        <a:rPr lang="en-US" dirty="0">
                          <a:solidFill>
                            <a:srgbClr val="7030A0"/>
                          </a:solidFill>
                        </a:rPr>
                        <a:t>Study+</a:t>
                      </a:r>
                    </a:p>
                  </a:txBody>
                  <a:tcPr/>
                </a:tc>
                <a:tc>
                  <a:txBody>
                    <a:bodyPr/>
                    <a:lstStyle/>
                    <a:p>
                      <a:r>
                        <a:rPr lang="en-US" dirty="0"/>
                        <a:t>TP</a:t>
                      </a:r>
                    </a:p>
                  </a:txBody>
                  <a:tcPr/>
                </a:tc>
                <a:tc>
                  <a:txBody>
                    <a:bodyPr/>
                    <a:lstStyle/>
                    <a:p>
                      <a:r>
                        <a:rPr lang="en-US" dirty="0"/>
                        <a:t>FP</a:t>
                      </a:r>
                    </a:p>
                  </a:txBody>
                  <a:tcPr/>
                </a:tc>
                <a:tc>
                  <a:txBody>
                    <a:bodyPr/>
                    <a:lstStyle/>
                    <a:p>
                      <a:r>
                        <a:rPr lang="en-US" dirty="0"/>
                        <a:t>PPV: TP / T+</a:t>
                      </a:r>
                    </a:p>
                  </a:txBody>
                  <a:tcPr/>
                </a:tc>
                <a:extLst>
                  <a:ext uri="{0D108BD9-81ED-4DB2-BD59-A6C34878D82A}">
                    <a16:rowId xmlns:a16="http://schemas.microsoft.com/office/drawing/2014/main" val="2786730479"/>
                  </a:ext>
                </a:extLst>
              </a:tr>
              <a:tr h="677320">
                <a:tc>
                  <a:txBody>
                    <a:bodyPr/>
                    <a:lstStyle/>
                    <a:p>
                      <a:r>
                        <a:rPr lang="en-US" dirty="0">
                          <a:solidFill>
                            <a:schemeClr val="accent6">
                              <a:lumMod val="75000"/>
                            </a:schemeClr>
                          </a:solidFill>
                        </a:rPr>
                        <a:t>Test –</a:t>
                      </a:r>
                    </a:p>
                    <a:p>
                      <a:r>
                        <a:rPr lang="en-US" dirty="0">
                          <a:solidFill>
                            <a:srgbClr val="7030A0"/>
                          </a:solidFill>
                        </a:rPr>
                        <a:t>Study+</a:t>
                      </a:r>
                    </a:p>
                  </a:txBody>
                  <a:tcPr/>
                </a:tc>
                <a:tc>
                  <a:txBody>
                    <a:bodyPr/>
                    <a:lstStyle/>
                    <a:p>
                      <a:r>
                        <a:rPr lang="en-US" dirty="0"/>
                        <a:t>FN</a:t>
                      </a:r>
                    </a:p>
                  </a:txBody>
                  <a:tcPr/>
                </a:tc>
                <a:tc>
                  <a:txBody>
                    <a:bodyPr/>
                    <a:lstStyle/>
                    <a:p>
                      <a:r>
                        <a:rPr lang="en-US" dirty="0"/>
                        <a:t>TN</a:t>
                      </a:r>
                    </a:p>
                  </a:txBody>
                  <a:tcPr/>
                </a:tc>
                <a:tc>
                  <a:txBody>
                    <a:bodyPr/>
                    <a:lstStyle/>
                    <a:p>
                      <a:r>
                        <a:rPr lang="en-US" dirty="0"/>
                        <a:t>NPV: TN / T-</a:t>
                      </a:r>
                    </a:p>
                  </a:txBody>
                  <a:tcPr/>
                </a:tc>
                <a:extLst>
                  <a:ext uri="{0D108BD9-81ED-4DB2-BD59-A6C34878D82A}">
                    <a16:rowId xmlns:a16="http://schemas.microsoft.com/office/drawing/2014/main" val="3422090279"/>
                  </a:ext>
                </a:extLst>
              </a:tr>
              <a:tr h="677320">
                <a:tc>
                  <a:txBody>
                    <a:bodyPr/>
                    <a:lstStyle/>
                    <a:p>
                      <a:endParaRPr lang="en-US"/>
                    </a:p>
                  </a:txBody>
                  <a:tcPr/>
                </a:tc>
                <a:tc>
                  <a:txBody>
                    <a:bodyPr/>
                    <a:lstStyle/>
                    <a:p>
                      <a:r>
                        <a:rPr lang="en-US" dirty="0">
                          <a:solidFill>
                            <a:schemeClr val="accent6">
                              <a:lumMod val="75000"/>
                            </a:schemeClr>
                          </a:solidFill>
                        </a:rPr>
                        <a:t>Se: TP / D+</a:t>
                      </a:r>
                    </a:p>
                    <a:p>
                      <a:r>
                        <a:rPr lang="en-US" b="1" u="sng" dirty="0">
                          <a:solidFill>
                            <a:srgbClr val="7030A0"/>
                          </a:solidFill>
                        </a:rPr>
                        <a:t>Power: Se</a:t>
                      </a:r>
                    </a:p>
                  </a:txBody>
                  <a:tcPr/>
                </a:tc>
                <a:tc>
                  <a:txBody>
                    <a:bodyPr/>
                    <a:lstStyle/>
                    <a:p>
                      <a:r>
                        <a:rPr lang="en-US" dirty="0" err="1">
                          <a:solidFill>
                            <a:schemeClr val="accent6">
                              <a:lumMod val="75000"/>
                            </a:schemeClr>
                          </a:solidFill>
                        </a:rPr>
                        <a:t>Sp</a:t>
                      </a:r>
                      <a:r>
                        <a:rPr lang="en-US" dirty="0">
                          <a:solidFill>
                            <a:schemeClr val="accent6">
                              <a:lumMod val="75000"/>
                            </a:schemeClr>
                          </a:solidFill>
                        </a:rPr>
                        <a:t>: TN / D-</a:t>
                      </a:r>
                    </a:p>
                    <a:p>
                      <a:r>
                        <a:rPr lang="en-US" b="0" dirty="0">
                          <a:solidFill>
                            <a:srgbClr val="7030A0"/>
                          </a:solidFill>
                        </a:rPr>
                        <a:t>Alpha: 1-Sp</a:t>
                      </a:r>
                    </a:p>
                  </a:txBody>
                  <a:tcPr/>
                </a:tc>
                <a:tc>
                  <a:txBody>
                    <a:bodyPr/>
                    <a:lstStyle/>
                    <a:p>
                      <a:endParaRPr lang="en-US" dirty="0"/>
                    </a:p>
                  </a:txBody>
                  <a:tcPr/>
                </a:tc>
                <a:extLst>
                  <a:ext uri="{0D108BD9-81ED-4DB2-BD59-A6C34878D82A}">
                    <a16:rowId xmlns:a16="http://schemas.microsoft.com/office/drawing/2014/main" val="603079036"/>
                  </a:ext>
                </a:extLst>
              </a:tr>
            </a:tbl>
          </a:graphicData>
        </a:graphic>
      </p:graphicFrame>
      <p:cxnSp>
        <p:nvCxnSpPr>
          <p:cNvPr id="12" name="Straight Arrow Connector 11">
            <a:extLst>
              <a:ext uri="{FF2B5EF4-FFF2-40B4-BE49-F238E27FC236}">
                <a16:creationId xmlns:a16="http://schemas.microsoft.com/office/drawing/2014/main" id="{BEE3CF9C-002F-DE27-7AB9-B515B46B2BDC}"/>
              </a:ext>
            </a:extLst>
          </p:cNvPr>
          <p:cNvCxnSpPr>
            <a:cxnSpLocks/>
          </p:cNvCxnSpPr>
          <p:nvPr/>
        </p:nvCxnSpPr>
        <p:spPr>
          <a:xfrm>
            <a:off x="4929809" y="4025411"/>
            <a:ext cx="5035826" cy="4232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77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5F787E-E2FD-DABB-84F2-15470B54197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30305" y="266075"/>
            <a:ext cx="10395731" cy="6325849"/>
          </a:xfrm>
          <a:prstGeom prst="rect">
            <a:avLst/>
          </a:prstGeom>
        </p:spPr>
      </p:pic>
    </p:spTree>
    <p:extLst>
      <p:ext uri="{BB962C8B-B14F-4D97-AF65-F5344CB8AC3E}">
        <p14:creationId xmlns:p14="http://schemas.microsoft.com/office/powerpoint/2010/main" val="370729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6BF9-F878-83EA-7CAF-E21A16AD69A7}"/>
              </a:ext>
            </a:extLst>
          </p:cNvPr>
          <p:cNvSpPr>
            <a:spLocks noGrp="1"/>
          </p:cNvSpPr>
          <p:nvPr>
            <p:ph type="title"/>
          </p:nvPr>
        </p:nvSpPr>
        <p:spPr/>
        <p:txBody>
          <a:bodyPr/>
          <a:lstStyle/>
          <a:p>
            <a:r>
              <a:rPr lang="en-US" dirty="0"/>
              <a:t>Why do phase 2 trials: Why surrogates? Why process measures?</a:t>
            </a:r>
          </a:p>
        </p:txBody>
      </p:sp>
      <p:sp>
        <p:nvSpPr>
          <p:cNvPr id="3" name="Content Placeholder 2">
            <a:extLst>
              <a:ext uri="{FF2B5EF4-FFF2-40B4-BE49-F238E27FC236}">
                <a16:creationId xmlns:a16="http://schemas.microsoft.com/office/drawing/2014/main" id="{E411EDFB-D277-B6A0-8ECA-0E734893923E}"/>
              </a:ext>
            </a:extLst>
          </p:cNvPr>
          <p:cNvSpPr>
            <a:spLocks noGrp="1"/>
          </p:cNvSpPr>
          <p:nvPr>
            <p:ph idx="1"/>
          </p:nvPr>
        </p:nvSpPr>
        <p:spPr>
          <a:xfrm>
            <a:off x="838200" y="4089579"/>
            <a:ext cx="10515600" cy="2403295"/>
          </a:xfrm>
        </p:spPr>
        <p:txBody>
          <a:bodyPr>
            <a:normAutofit/>
          </a:bodyPr>
          <a:lstStyle/>
          <a:p>
            <a:r>
              <a:rPr lang="en-US" dirty="0"/>
              <a:t>Need to estimate each of the above parameters </a:t>
            </a:r>
          </a:p>
          <a:p>
            <a:r>
              <a:rPr lang="en-US" dirty="0"/>
              <a:t>Surrogates: Chosen to show a larger effect size = smaller trial</a:t>
            </a:r>
          </a:p>
          <a:p>
            <a:pPr lvl="1"/>
            <a:r>
              <a:rPr lang="en-US" dirty="0"/>
              <a:t>Validity depends on them correlating with the outcome of interest</a:t>
            </a:r>
          </a:p>
          <a:p>
            <a:r>
              <a:rPr lang="en-US" dirty="0"/>
              <a:t>Do NOT trust a positive clinical-outcome on a phase 2 trial powered to find a difference in a surrogate: increased error rates (Type 1 and 2)</a:t>
            </a:r>
          </a:p>
        </p:txBody>
      </p:sp>
      <p:sp>
        <p:nvSpPr>
          <p:cNvPr id="4" name="Content Placeholder 2">
            <a:extLst>
              <a:ext uri="{FF2B5EF4-FFF2-40B4-BE49-F238E27FC236}">
                <a16:creationId xmlns:a16="http://schemas.microsoft.com/office/drawing/2014/main" id="{640BE73A-5824-86F0-955D-1E4206A5C27D}"/>
              </a:ext>
            </a:extLst>
          </p:cNvPr>
          <p:cNvSpPr txBox="1">
            <a:spLocks/>
          </p:cNvSpPr>
          <p:nvPr/>
        </p:nvSpPr>
        <p:spPr>
          <a:xfrm>
            <a:off x="1063487" y="1997903"/>
            <a:ext cx="6039678" cy="15917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Power ~ Sample size/</a:t>
            </a:r>
            <a:r>
              <a:rPr lang="en-US" b="1" dirty="0"/>
              <a:t>$$$</a:t>
            </a:r>
            <a:r>
              <a:rPr lang="en-US" dirty="0"/>
              <a:t>, Alpha, minimally important absolute effect size, info per data point (Continuous &gt; HR &gt; dichotomous), </a:t>
            </a:r>
            <a:r>
              <a:rPr lang="en-US" b="1" dirty="0"/>
              <a:t>non-adherence/loss f/u</a:t>
            </a:r>
          </a:p>
          <a:p>
            <a:endParaRPr lang="en-US" dirty="0"/>
          </a:p>
          <a:p>
            <a:endParaRPr lang="en-US" dirty="0"/>
          </a:p>
        </p:txBody>
      </p:sp>
      <p:pic>
        <p:nvPicPr>
          <p:cNvPr id="5" name="Picture 4">
            <a:extLst>
              <a:ext uri="{FF2B5EF4-FFF2-40B4-BE49-F238E27FC236}">
                <a16:creationId xmlns:a16="http://schemas.microsoft.com/office/drawing/2014/main" id="{E12443CA-5709-8349-D7F7-88BF288774DB}"/>
              </a:ext>
            </a:extLst>
          </p:cNvPr>
          <p:cNvPicPr>
            <a:picLocks noChangeAspect="1"/>
          </p:cNvPicPr>
          <p:nvPr/>
        </p:nvPicPr>
        <p:blipFill rotWithShape="1">
          <a:blip r:embed="rId3"/>
          <a:srcRect l="48636"/>
          <a:stretch/>
        </p:blipFill>
        <p:spPr>
          <a:xfrm>
            <a:off x="7507735" y="1687513"/>
            <a:ext cx="3481629" cy="2094852"/>
          </a:xfrm>
          <a:prstGeom prst="rect">
            <a:avLst/>
          </a:prstGeom>
        </p:spPr>
      </p:pic>
      <p:sp>
        <p:nvSpPr>
          <p:cNvPr id="6" name="Rounded Rectangle 5">
            <a:extLst>
              <a:ext uri="{FF2B5EF4-FFF2-40B4-BE49-F238E27FC236}">
                <a16:creationId xmlns:a16="http://schemas.microsoft.com/office/drawing/2014/main" id="{AA6B7BA7-09F6-9D5D-002A-8C96409C3257}"/>
              </a:ext>
            </a:extLst>
          </p:cNvPr>
          <p:cNvSpPr/>
          <p:nvPr/>
        </p:nvSpPr>
        <p:spPr>
          <a:xfrm>
            <a:off x="9313341" y="2287935"/>
            <a:ext cx="665546" cy="1032771"/>
          </a:xfrm>
          <a:prstGeom prst="roundRect">
            <a:avLst>
              <a:gd name="adj" fmla="val 391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0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9247-7127-5EB4-1972-719079F31066}"/>
              </a:ext>
            </a:extLst>
          </p:cNvPr>
          <p:cNvSpPr>
            <a:spLocks noGrp="1"/>
          </p:cNvSpPr>
          <p:nvPr>
            <p:ph type="title"/>
          </p:nvPr>
        </p:nvSpPr>
        <p:spPr/>
        <p:txBody>
          <a:bodyPr/>
          <a:lstStyle/>
          <a:p>
            <a:r>
              <a:rPr lang="en-US" dirty="0"/>
              <a:t>Goals: </a:t>
            </a:r>
          </a:p>
        </p:txBody>
      </p:sp>
      <p:sp>
        <p:nvSpPr>
          <p:cNvPr id="3" name="Content Placeholder 2">
            <a:extLst>
              <a:ext uri="{FF2B5EF4-FFF2-40B4-BE49-F238E27FC236}">
                <a16:creationId xmlns:a16="http://schemas.microsoft.com/office/drawing/2014/main" id="{4623B826-0B03-B9D2-041B-0657E8F84906}"/>
              </a:ext>
            </a:extLst>
          </p:cNvPr>
          <p:cNvSpPr>
            <a:spLocks noGrp="1"/>
          </p:cNvSpPr>
          <p:nvPr>
            <p:ph idx="1"/>
          </p:nvPr>
        </p:nvSpPr>
        <p:spPr/>
        <p:txBody>
          <a:bodyPr/>
          <a:lstStyle/>
          <a:p>
            <a:r>
              <a:rPr lang="en-US" dirty="0"/>
              <a:t>Understand that the disjunctive syllogism is the structure of a scientific argument</a:t>
            </a:r>
          </a:p>
          <a:p>
            <a:r>
              <a:rPr lang="en-US" dirty="0"/>
              <a:t>Know the limitations of a cross-sectional design as compared to cohort as compared to randomized trial viz-a-viz causal inference</a:t>
            </a:r>
          </a:p>
          <a:p>
            <a:r>
              <a:rPr lang="en-US" dirty="0"/>
              <a:t>Understand what a hazard ratio is and why they are so common in medical research</a:t>
            </a:r>
          </a:p>
          <a:p>
            <a:r>
              <a:rPr lang="en-US" dirty="0"/>
              <a:t>Know the determinants of a studies power.</a:t>
            </a:r>
          </a:p>
        </p:txBody>
      </p:sp>
    </p:spTree>
    <p:extLst>
      <p:ext uri="{BB962C8B-B14F-4D97-AF65-F5344CB8AC3E}">
        <p14:creationId xmlns:p14="http://schemas.microsoft.com/office/powerpoint/2010/main" val="38700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9247-7127-5EB4-1972-719079F31066}"/>
              </a:ext>
            </a:extLst>
          </p:cNvPr>
          <p:cNvSpPr>
            <a:spLocks noGrp="1"/>
          </p:cNvSpPr>
          <p:nvPr>
            <p:ph type="title"/>
          </p:nvPr>
        </p:nvSpPr>
        <p:spPr/>
        <p:txBody>
          <a:bodyPr/>
          <a:lstStyle/>
          <a:p>
            <a:r>
              <a:rPr lang="en-US" dirty="0"/>
              <a:t>Goals: </a:t>
            </a:r>
          </a:p>
        </p:txBody>
      </p:sp>
      <p:sp>
        <p:nvSpPr>
          <p:cNvPr id="3" name="Content Placeholder 2">
            <a:extLst>
              <a:ext uri="{FF2B5EF4-FFF2-40B4-BE49-F238E27FC236}">
                <a16:creationId xmlns:a16="http://schemas.microsoft.com/office/drawing/2014/main" id="{4623B826-0B03-B9D2-041B-0657E8F84906}"/>
              </a:ext>
            </a:extLst>
          </p:cNvPr>
          <p:cNvSpPr>
            <a:spLocks noGrp="1"/>
          </p:cNvSpPr>
          <p:nvPr>
            <p:ph idx="1"/>
          </p:nvPr>
        </p:nvSpPr>
        <p:spPr/>
        <p:txBody>
          <a:bodyPr/>
          <a:lstStyle/>
          <a:p>
            <a:r>
              <a:rPr lang="en-US" dirty="0"/>
              <a:t>Understand that the disjunctive syllogism is the structure of a scientific argument</a:t>
            </a:r>
          </a:p>
          <a:p>
            <a:r>
              <a:rPr lang="en-US" dirty="0"/>
              <a:t>Know the limitations of a cross-sectional design as compared to cohort as compared to randomized trial viz-a-viz causal inference</a:t>
            </a:r>
          </a:p>
          <a:p>
            <a:r>
              <a:rPr lang="en-US" dirty="0"/>
              <a:t> Understand what a hazard ratio is and why they are so common in medical research</a:t>
            </a:r>
          </a:p>
          <a:p>
            <a:r>
              <a:rPr lang="en-US" dirty="0"/>
              <a:t>Know the determinants of a studies power.</a:t>
            </a:r>
          </a:p>
        </p:txBody>
      </p:sp>
    </p:spTree>
    <p:extLst>
      <p:ext uri="{BB962C8B-B14F-4D97-AF65-F5344CB8AC3E}">
        <p14:creationId xmlns:p14="http://schemas.microsoft.com/office/powerpoint/2010/main" val="350710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DA81-38AC-0D80-DD94-E774D2ECB17A}"/>
              </a:ext>
            </a:extLst>
          </p:cNvPr>
          <p:cNvSpPr>
            <a:spLocks noGrp="1"/>
          </p:cNvSpPr>
          <p:nvPr>
            <p:ph type="title"/>
          </p:nvPr>
        </p:nvSpPr>
        <p:spPr/>
        <p:txBody>
          <a:bodyPr>
            <a:normAutofit fontScale="90000"/>
          </a:bodyPr>
          <a:lstStyle/>
          <a:p>
            <a:r>
              <a:rPr lang="en-US" dirty="0"/>
              <a:t>Imagine it’s 1950. You discover that OSA is very common. How do you figure out if it matters? </a:t>
            </a:r>
          </a:p>
        </p:txBody>
      </p:sp>
      <p:pic>
        <p:nvPicPr>
          <p:cNvPr id="4" name="Picture 3">
            <a:extLst>
              <a:ext uri="{FF2B5EF4-FFF2-40B4-BE49-F238E27FC236}">
                <a16:creationId xmlns:a16="http://schemas.microsoft.com/office/drawing/2014/main" id="{54A3659E-B989-02EE-184C-069E3B9313B5}"/>
              </a:ext>
            </a:extLst>
          </p:cNvPr>
          <p:cNvPicPr>
            <a:picLocks noChangeAspect="1"/>
          </p:cNvPicPr>
          <p:nvPr/>
        </p:nvPicPr>
        <p:blipFill>
          <a:blip r:embed="rId3"/>
          <a:stretch>
            <a:fillRect/>
          </a:stretch>
        </p:blipFill>
        <p:spPr>
          <a:xfrm>
            <a:off x="4032250" y="1907451"/>
            <a:ext cx="7772400" cy="2402066"/>
          </a:xfrm>
          <a:prstGeom prst="rect">
            <a:avLst/>
          </a:prstGeom>
        </p:spPr>
      </p:pic>
      <p:pic>
        <p:nvPicPr>
          <p:cNvPr id="7" name="Picture 6">
            <a:extLst>
              <a:ext uri="{FF2B5EF4-FFF2-40B4-BE49-F238E27FC236}">
                <a16:creationId xmlns:a16="http://schemas.microsoft.com/office/drawing/2014/main" id="{8736243C-3478-735F-7DC4-043C55C7013E}"/>
              </a:ext>
            </a:extLst>
          </p:cNvPr>
          <p:cNvPicPr>
            <a:picLocks noChangeAspect="1"/>
          </p:cNvPicPr>
          <p:nvPr/>
        </p:nvPicPr>
        <p:blipFill>
          <a:blip r:embed="rId4"/>
          <a:stretch>
            <a:fillRect/>
          </a:stretch>
        </p:blipFill>
        <p:spPr>
          <a:xfrm>
            <a:off x="4273550" y="4740689"/>
            <a:ext cx="3644900" cy="15113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9E05707-5628-1158-1235-3CC0B50536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5145" y="3007496"/>
            <a:ext cx="2283242" cy="688032"/>
          </a:xfrm>
          <a:prstGeom prst="rect">
            <a:avLst/>
          </a:prstGeom>
        </p:spPr>
      </p:pic>
      <p:sp>
        <p:nvSpPr>
          <p:cNvPr id="5" name="TextBox 4">
            <a:extLst>
              <a:ext uri="{FF2B5EF4-FFF2-40B4-BE49-F238E27FC236}">
                <a16:creationId xmlns:a16="http://schemas.microsoft.com/office/drawing/2014/main" id="{E242A8EA-402B-7A91-5056-9F26D55AF430}"/>
              </a:ext>
            </a:extLst>
          </p:cNvPr>
          <p:cNvSpPr txBox="1"/>
          <p:nvPr/>
        </p:nvSpPr>
        <p:spPr>
          <a:xfrm>
            <a:off x="983975" y="2040835"/>
            <a:ext cx="2726634" cy="646331"/>
          </a:xfrm>
          <a:prstGeom prst="rect">
            <a:avLst/>
          </a:prstGeom>
          <a:noFill/>
        </p:spPr>
        <p:txBody>
          <a:bodyPr wrap="square" rtlCol="0">
            <a:spAutoFit/>
          </a:bodyPr>
          <a:lstStyle/>
          <a:p>
            <a:r>
              <a:rPr lang="en-US" dirty="0"/>
              <a:t>Proto-prototype of a Cross-sectional Study</a:t>
            </a:r>
          </a:p>
        </p:txBody>
      </p:sp>
    </p:spTree>
    <p:extLst>
      <p:ext uri="{BB962C8B-B14F-4D97-AF65-F5344CB8AC3E}">
        <p14:creationId xmlns:p14="http://schemas.microsoft.com/office/powerpoint/2010/main" val="348000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E1A0-6539-886D-F43A-AFA92FD7760B}"/>
              </a:ext>
            </a:extLst>
          </p:cNvPr>
          <p:cNvSpPr>
            <a:spLocks noGrp="1"/>
          </p:cNvSpPr>
          <p:nvPr>
            <p:ph type="title"/>
          </p:nvPr>
        </p:nvSpPr>
        <p:spPr/>
        <p:txBody>
          <a:bodyPr>
            <a:normAutofit/>
          </a:bodyPr>
          <a:lstStyle/>
          <a:p>
            <a:r>
              <a:rPr lang="en-US" dirty="0"/>
              <a:t>Structure of Observational Study ‘Argument’: Disjunctive Syllogism</a:t>
            </a:r>
          </a:p>
        </p:txBody>
      </p:sp>
      <p:sp>
        <p:nvSpPr>
          <p:cNvPr id="4" name="Rectangle 2">
            <a:extLst>
              <a:ext uri="{FF2B5EF4-FFF2-40B4-BE49-F238E27FC236}">
                <a16:creationId xmlns:a16="http://schemas.microsoft.com/office/drawing/2014/main" id="{52BFAB65-52FE-3CC1-D9AB-1D86D3CC774E}"/>
              </a:ext>
            </a:extLst>
          </p:cNvPr>
          <p:cNvSpPr>
            <a:spLocks noChangeArrowheads="1"/>
          </p:cNvSpPr>
          <p:nvPr/>
        </p:nvSpPr>
        <p:spPr bwMode="auto">
          <a:xfrm>
            <a:off x="1775791" y="35250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B2154D1-B1DF-45C1-2B13-A6BEFDF4F217}"/>
              </a:ext>
            </a:extLst>
          </p:cNvPr>
          <p:cNvGraphicFramePr>
            <a:graphicFrameLocks noChangeAspect="1"/>
          </p:cNvGraphicFramePr>
          <p:nvPr>
            <p:extLst>
              <p:ext uri="{D42A27DB-BD31-4B8C-83A1-F6EECF244321}">
                <p14:modId xmlns:p14="http://schemas.microsoft.com/office/powerpoint/2010/main" val="3728588871"/>
              </p:ext>
            </p:extLst>
          </p:nvPr>
        </p:nvGraphicFramePr>
        <p:xfrm>
          <a:off x="838200" y="1891748"/>
          <a:ext cx="4533900" cy="1841500"/>
        </p:xfrm>
        <a:graphic>
          <a:graphicData uri="http://schemas.openxmlformats.org/presentationml/2006/ole">
            <mc:AlternateContent xmlns:mc="http://schemas.openxmlformats.org/markup-compatibility/2006">
              <mc:Choice xmlns:v="urn:schemas-microsoft-com:vml" Requires="v">
                <p:oleObj r:id="rId3" imgW="6032500" imgH="2463800" progId="PBrush">
                  <p:embed/>
                </p:oleObj>
              </mc:Choice>
              <mc:Fallback>
                <p:oleObj r:id="rId3" imgW="6032500" imgH="2463800"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91748"/>
                        <a:ext cx="4533900" cy="184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17F6EBB7-B3C3-059F-7F2B-E8A1FA613C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5426" y="1822658"/>
            <a:ext cx="4501515" cy="1927225"/>
          </a:xfrm>
          <a:prstGeom prst="rect">
            <a:avLst/>
          </a:prstGeom>
          <a:noFill/>
          <a:ln>
            <a:noFill/>
          </a:ln>
        </p:spPr>
      </p:pic>
      <p:sp>
        <p:nvSpPr>
          <p:cNvPr id="3" name="Rounded Rectangle 2">
            <a:extLst>
              <a:ext uri="{FF2B5EF4-FFF2-40B4-BE49-F238E27FC236}">
                <a16:creationId xmlns:a16="http://schemas.microsoft.com/office/drawing/2014/main" id="{963553DC-F290-8CB2-B2CB-430FF0623DBA}"/>
              </a:ext>
            </a:extLst>
          </p:cNvPr>
          <p:cNvSpPr/>
          <p:nvPr/>
        </p:nvSpPr>
        <p:spPr>
          <a:xfrm>
            <a:off x="9833113" y="2451672"/>
            <a:ext cx="927651" cy="1722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21950D-2D66-15C3-223D-51389AF24CE6}"/>
              </a:ext>
            </a:extLst>
          </p:cNvPr>
          <p:cNvSpPr txBox="1"/>
          <p:nvPr/>
        </p:nvSpPr>
        <p:spPr>
          <a:xfrm>
            <a:off x="10522226" y="2769706"/>
            <a:ext cx="831574" cy="369332"/>
          </a:xfrm>
          <a:prstGeom prst="rect">
            <a:avLst/>
          </a:prstGeom>
          <a:noFill/>
        </p:spPr>
        <p:txBody>
          <a:bodyPr wrap="square" rtlCol="0">
            <a:spAutoFit/>
          </a:bodyPr>
          <a:lstStyle/>
          <a:p>
            <a:r>
              <a:rPr lang="en-US" dirty="0">
                <a:solidFill>
                  <a:srgbClr val="C00000"/>
                </a:solidFill>
              </a:rPr>
              <a:t>???</a:t>
            </a:r>
          </a:p>
        </p:txBody>
      </p:sp>
      <p:sp>
        <p:nvSpPr>
          <p:cNvPr id="8" name="Content Placeholder 2">
            <a:extLst>
              <a:ext uri="{FF2B5EF4-FFF2-40B4-BE49-F238E27FC236}">
                <a16:creationId xmlns:a16="http://schemas.microsoft.com/office/drawing/2014/main" id="{C05BB70B-9821-2F9C-493F-A7F268E477C8}"/>
              </a:ext>
            </a:extLst>
          </p:cNvPr>
          <p:cNvSpPr>
            <a:spLocks noGrp="1"/>
          </p:cNvSpPr>
          <p:nvPr>
            <p:ph idx="1"/>
          </p:nvPr>
        </p:nvSpPr>
        <p:spPr>
          <a:xfrm>
            <a:off x="838200" y="1825625"/>
            <a:ext cx="10515600" cy="4351338"/>
          </a:xfrm>
        </p:spPr>
        <p:txBody>
          <a:bodyPr>
            <a:normAutofit/>
          </a:bodyPr>
          <a:lstStyle/>
          <a:p>
            <a:endParaRPr lang="en-US" dirty="0"/>
          </a:p>
          <a:p>
            <a:endParaRPr lang="en-US" dirty="0"/>
          </a:p>
          <a:p>
            <a:endParaRPr lang="en-US" dirty="0"/>
          </a:p>
          <a:p>
            <a:endParaRPr lang="en-US" dirty="0"/>
          </a:p>
          <a:p>
            <a:r>
              <a:rPr lang="en-US" dirty="0"/>
              <a:t>If correlation isn’t causation.. Then what is it? </a:t>
            </a:r>
          </a:p>
        </p:txBody>
      </p:sp>
      <p:pic>
        <p:nvPicPr>
          <p:cNvPr id="9" name="Picture 8">
            <a:extLst>
              <a:ext uri="{FF2B5EF4-FFF2-40B4-BE49-F238E27FC236}">
                <a16:creationId xmlns:a16="http://schemas.microsoft.com/office/drawing/2014/main" id="{11B4CE3E-A960-7E2D-4B73-C43B1C083383}"/>
              </a:ext>
            </a:extLst>
          </p:cNvPr>
          <p:cNvPicPr>
            <a:picLocks noChangeAspect="1"/>
          </p:cNvPicPr>
          <p:nvPr/>
        </p:nvPicPr>
        <p:blipFill>
          <a:blip r:embed="rId6"/>
          <a:stretch>
            <a:fillRect/>
          </a:stretch>
        </p:blipFill>
        <p:spPr>
          <a:xfrm>
            <a:off x="2060713" y="4541629"/>
            <a:ext cx="7772400" cy="2009323"/>
          </a:xfrm>
          <a:prstGeom prst="rect">
            <a:avLst/>
          </a:prstGeom>
        </p:spPr>
      </p:pic>
    </p:spTree>
    <p:extLst>
      <p:ext uri="{BB962C8B-B14F-4D97-AF65-F5344CB8AC3E}">
        <p14:creationId xmlns:p14="http://schemas.microsoft.com/office/powerpoint/2010/main" val="326721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F08A-5251-59C6-D266-E28D0672A827}"/>
              </a:ext>
            </a:extLst>
          </p:cNvPr>
          <p:cNvSpPr>
            <a:spLocks noGrp="1"/>
          </p:cNvSpPr>
          <p:nvPr>
            <p:ph type="title"/>
          </p:nvPr>
        </p:nvSpPr>
        <p:spPr/>
        <p:txBody>
          <a:bodyPr/>
          <a:lstStyle/>
          <a:p>
            <a:r>
              <a:rPr lang="en-US" dirty="0"/>
              <a:t>Causal Inference</a:t>
            </a:r>
          </a:p>
        </p:txBody>
      </p:sp>
      <p:sp>
        <p:nvSpPr>
          <p:cNvPr id="3" name="Content Placeholder 2">
            <a:extLst>
              <a:ext uri="{FF2B5EF4-FFF2-40B4-BE49-F238E27FC236}">
                <a16:creationId xmlns:a16="http://schemas.microsoft.com/office/drawing/2014/main" id="{00CBA5C2-56B8-25E4-3F86-99DF0FC7C08B}"/>
              </a:ext>
            </a:extLst>
          </p:cNvPr>
          <p:cNvSpPr>
            <a:spLocks noGrp="1"/>
          </p:cNvSpPr>
          <p:nvPr>
            <p:ph idx="1"/>
          </p:nvPr>
        </p:nvSpPr>
        <p:spPr>
          <a:xfrm>
            <a:off x="838200" y="1825625"/>
            <a:ext cx="6795052" cy="4351338"/>
          </a:xfrm>
        </p:spPr>
        <p:txBody>
          <a:bodyPr/>
          <a:lstStyle/>
          <a:p>
            <a:endParaRPr lang="en-US" dirty="0"/>
          </a:p>
          <a:p>
            <a:pPr marL="0" indent="0">
              <a:buNone/>
            </a:pPr>
            <a:endParaRPr lang="en-US" dirty="0"/>
          </a:p>
          <a:p>
            <a:endParaRPr lang="en-US" dirty="0"/>
          </a:p>
          <a:p>
            <a:endParaRPr lang="en-US" dirty="0"/>
          </a:p>
          <a:p>
            <a:endParaRPr lang="en-US" dirty="0"/>
          </a:p>
          <a:p>
            <a:r>
              <a:rPr lang="en-US" dirty="0"/>
              <a:t>What is the question?</a:t>
            </a:r>
          </a:p>
          <a:p>
            <a:pPr lvl="1"/>
            <a:r>
              <a:rPr lang="en-US" dirty="0"/>
              <a:t>Mortality(Tea=1) vs Morality(Tea=0)</a:t>
            </a:r>
          </a:p>
          <a:p>
            <a:pPr lvl="1"/>
            <a:r>
              <a:rPr lang="en-US" dirty="0"/>
              <a:t>Mortality{Do(Tea=1)} vs Morality{Do(Tea=0)}</a:t>
            </a:r>
          </a:p>
        </p:txBody>
      </p:sp>
      <p:pic>
        <p:nvPicPr>
          <p:cNvPr id="3074" name="Picture 2" descr="The Road Not Taken, Robert Frost, an art print by Maayan Harel - INPRNT">
            <a:extLst>
              <a:ext uri="{FF2B5EF4-FFF2-40B4-BE49-F238E27FC236}">
                <a16:creationId xmlns:a16="http://schemas.microsoft.com/office/drawing/2014/main" id="{BBB903A4-BEBE-FCF4-7AF8-1A7E5F30E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252" y="503582"/>
            <a:ext cx="3915355" cy="48941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D72211-50D5-422D-95E0-826B1C90FC01}"/>
              </a:ext>
            </a:extLst>
          </p:cNvPr>
          <p:cNvSpPr txBox="1"/>
          <p:nvPr/>
        </p:nvSpPr>
        <p:spPr>
          <a:xfrm>
            <a:off x="7782007" y="5464204"/>
            <a:ext cx="3617844" cy="923330"/>
          </a:xfrm>
          <a:prstGeom prst="rect">
            <a:avLst/>
          </a:prstGeom>
          <a:noFill/>
        </p:spPr>
        <p:txBody>
          <a:bodyPr wrap="square" rtlCol="0">
            <a:spAutoFit/>
          </a:bodyPr>
          <a:lstStyle/>
          <a:p>
            <a:pPr algn="ctr"/>
            <a:r>
              <a:rPr lang="en-US" dirty="0"/>
              <a:t>The Fundamental Problem of </a:t>
            </a:r>
          </a:p>
          <a:p>
            <a:pPr algn="ctr"/>
            <a:r>
              <a:rPr lang="en-US" dirty="0"/>
              <a:t>Causal Inference</a:t>
            </a:r>
          </a:p>
          <a:p>
            <a:pPr algn="ctr"/>
            <a:r>
              <a:rPr lang="en-US" dirty="0"/>
              <a:t>Robert Frost (</a:t>
            </a:r>
            <a:r>
              <a:rPr lang="en-US" dirty="0" err="1"/>
              <a:t>Maayan</a:t>
            </a:r>
            <a:r>
              <a:rPr lang="en-US" dirty="0"/>
              <a:t> </a:t>
            </a:r>
            <a:r>
              <a:rPr lang="en-US" dirty="0" err="1"/>
              <a:t>Harel</a:t>
            </a:r>
            <a:r>
              <a:rPr lang="en-US" dirty="0"/>
              <a:t>)</a:t>
            </a:r>
          </a:p>
        </p:txBody>
      </p:sp>
      <p:pic>
        <p:nvPicPr>
          <p:cNvPr id="3076" name="Picture 4" descr="Image">
            <a:extLst>
              <a:ext uri="{FF2B5EF4-FFF2-40B4-BE49-F238E27FC236}">
                <a16:creationId xmlns:a16="http://schemas.microsoft.com/office/drawing/2014/main" id="{AEB741C1-027B-FA15-FA14-EAACDF3025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29"/>
          <a:stretch/>
        </p:blipFill>
        <p:spPr bwMode="auto">
          <a:xfrm>
            <a:off x="315236" y="2136914"/>
            <a:ext cx="4911725" cy="12324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a:extLst>
              <a:ext uri="{FF2B5EF4-FFF2-40B4-BE49-F238E27FC236}">
                <a16:creationId xmlns:a16="http://schemas.microsoft.com/office/drawing/2014/main" id="{7AA1C58A-4A58-EB96-6EA3-703279B0E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63961" b="28309"/>
          <a:stretch/>
        </p:blipFill>
        <p:spPr bwMode="auto">
          <a:xfrm>
            <a:off x="3053466" y="2785683"/>
            <a:ext cx="3896140" cy="84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8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F4E87-33D5-C0A0-9437-4B2BA2DCC829}"/>
              </a:ext>
            </a:extLst>
          </p:cNvPr>
          <p:cNvPicPr>
            <a:picLocks noChangeAspect="1"/>
          </p:cNvPicPr>
          <p:nvPr/>
        </p:nvPicPr>
        <p:blipFill>
          <a:blip r:embed="rId3"/>
          <a:stretch>
            <a:fillRect/>
          </a:stretch>
        </p:blipFill>
        <p:spPr>
          <a:xfrm>
            <a:off x="3527647" y="2123451"/>
            <a:ext cx="8332304" cy="4574735"/>
          </a:xfrm>
          <a:prstGeom prst="rect">
            <a:avLst/>
          </a:prstGeom>
        </p:spPr>
      </p:pic>
      <p:pic>
        <p:nvPicPr>
          <p:cNvPr id="5" name="Picture 4">
            <a:extLst>
              <a:ext uri="{FF2B5EF4-FFF2-40B4-BE49-F238E27FC236}">
                <a16:creationId xmlns:a16="http://schemas.microsoft.com/office/drawing/2014/main" id="{4B2909B5-DD3A-B5E3-620A-4C22C95A0EF7}"/>
              </a:ext>
            </a:extLst>
          </p:cNvPr>
          <p:cNvPicPr>
            <a:picLocks noChangeAspect="1"/>
          </p:cNvPicPr>
          <p:nvPr/>
        </p:nvPicPr>
        <p:blipFill>
          <a:blip r:embed="rId4"/>
          <a:stretch>
            <a:fillRect/>
          </a:stretch>
        </p:blipFill>
        <p:spPr>
          <a:xfrm>
            <a:off x="332049" y="210451"/>
            <a:ext cx="7772400" cy="1913000"/>
          </a:xfrm>
          <a:prstGeom prst="rect">
            <a:avLst/>
          </a:prstGeom>
        </p:spPr>
      </p:pic>
      <p:sp>
        <p:nvSpPr>
          <p:cNvPr id="8" name="Content Placeholder 2">
            <a:extLst>
              <a:ext uri="{FF2B5EF4-FFF2-40B4-BE49-F238E27FC236}">
                <a16:creationId xmlns:a16="http://schemas.microsoft.com/office/drawing/2014/main" id="{40024826-E611-5E16-AC32-FB105C5296A3}"/>
              </a:ext>
            </a:extLst>
          </p:cNvPr>
          <p:cNvSpPr>
            <a:spLocks noGrp="1"/>
          </p:cNvSpPr>
          <p:nvPr>
            <p:ph idx="1"/>
          </p:nvPr>
        </p:nvSpPr>
        <p:spPr>
          <a:xfrm>
            <a:off x="162339" y="2123451"/>
            <a:ext cx="3269974" cy="4351338"/>
          </a:xfrm>
        </p:spPr>
        <p:txBody>
          <a:bodyPr>
            <a:normAutofit/>
          </a:bodyPr>
          <a:lstStyle/>
          <a:p>
            <a:r>
              <a:rPr lang="en-US" dirty="0"/>
              <a:t>In OSA, what are we we interested in?</a:t>
            </a:r>
          </a:p>
          <a:p>
            <a:endParaRPr lang="en-US" dirty="0"/>
          </a:p>
          <a:p>
            <a:r>
              <a:rPr lang="en-US" dirty="0"/>
              <a:t>Consider central sleep apnea in CHF</a:t>
            </a:r>
          </a:p>
        </p:txBody>
      </p:sp>
    </p:spTree>
    <p:extLst>
      <p:ext uri="{BB962C8B-B14F-4D97-AF65-F5344CB8AC3E}">
        <p14:creationId xmlns:p14="http://schemas.microsoft.com/office/powerpoint/2010/main" val="128689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CFC774-6851-D786-2603-A462EC458776}"/>
              </a:ext>
            </a:extLst>
          </p:cNvPr>
          <p:cNvPicPr>
            <a:picLocks noGrp="1" noChangeAspect="1"/>
          </p:cNvPicPr>
          <p:nvPr>
            <p:ph idx="1"/>
          </p:nvPr>
        </p:nvPicPr>
        <p:blipFill>
          <a:blip r:embed="rId3"/>
          <a:stretch>
            <a:fillRect/>
          </a:stretch>
        </p:blipFill>
        <p:spPr>
          <a:xfrm>
            <a:off x="838200" y="2075255"/>
            <a:ext cx="10515600" cy="1970267"/>
          </a:xfrm>
          <a:prstGeom prst="rect">
            <a:avLst/>
          </a:prstGeom>
        </p:spPr>
      </p:pic>
    </p:spTree>
    <p:extLst>
      <p:ext uri="{BB962C8B-B14F-4D97-AF65-F5344CB8AC3E}">
        <p14:creationId xmlns:p14="http://schemas.microsoft.com/office/powerpoint/2010/main" val="206363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77D6C-DC49-E95B-186B-592FC1F5A960}"/>
              </a:ext>
            </a:extLst>
          </p:cNvPr>
          <p:cNvSpPr>
            <a:spLocks noGrp="1"/>
          </p:cNvSpPr>
          <p:nvPr>
            <p:ph idx="1"/>
          </p:nvPr>
        </p:nvSpPr>
        <p:spPr/>
        <p:txBody>
          <a:bodyPr>
            <a:normAutofit/>
          </a:bodyPr>
          <a:lstStyle/>
          <a:p>
            <a:r>
              <a:rPr lang="en-US" dirty="0"/>
              <a:t>Design: </a:t>
            </a:r>
            <a:r>
              <a:rPr lang="en-US" strike="sngStrike" dirty="0"/>
              <a:t>Retrospective Cohort</a:t>
            </a:r>
            <a:r>
              <a:rPr lang="en-US" dirty="0"/>
              <a:t> Cross-sectional</a:t>
            </a:r>
          </a:p>
          <a:p>
            <a:r>
              <a:rPr lang="en-US" dirty="0"/>
              <a:t>Population: Sleep Heart Health (1995-98), n=6424 (-1200 missing data)</a:t>
            </a:r>
          </a:p>
          <a:p>
            <a:pPr lvl="1"/>
            <a:r>
              <a:rPr lang="en-US" dirty="0"/>
              <a:t>Exposed/Unexposed: AHI quartile (0-1.3, 1.4-4.4, 4.5-11.0, 11+)</a:t>
            </a:r>
          </a:p>
          <a:p>
            <a:pPr lvl="2"/>
            <a:r>
              <a:rPr lang="en-US" dirty="0"/>
              <a:t>Also, Sleep hypoxemia and arousal index</a:t>
            </a:r>
          </a:p>
          <a:p>
            <a:r>
              <a:rPr lang="en-US" dirty="0"/>
              <a:t>Outcome: Prevalent odds of CVD (why not incident?)</a:t>
            </a:r>
          </a:p>
          <a:p>
            <a:r>
              <a:rPr lang="en-US" dirty="0"/>
              <a:t>Statistics: Logistic regression with possible confounders</a:t>
            </a:r>
          </a:p>
          <a:p>
            <a:r>
              <a:rPr lang="en-US" dirty="0"/>
              <a:t>Findings: Quartile III and IV of AHI and %Hypoxemia </a:t>
            </a:r>
            <a:r>
              <a:rPr lang="en-US" dirty="0" err="1"/>
              <a:t>indepdently</a:t>
            </a:r>
            <a:r>
              <a:rPr lang="en-US" dirty="0"/>
              <a:t> associated with prevalent CVD (particularly HF and Stroke).</a:t>
            </a:r>
          </a:p>
          <a:p>
            <a:endParaRPr lang="en-US" dirty="0"/>
          </a:p>
        </p:txBody>
      </p:sp>
      <p:sp>
        <p:nvSpPr>
          <p:cNvPr id="4" name="Title 1">
            <a:extLst>
              <a:ext uri="{FF2B5EF4-FFF2-40B4-BE49-F238E27FC236}">
                <a16:creationId xmlns:a16="http://schemas.microsoft.com/office/drawing/2014/main" id="{76A745E1-4A2F-2204-CC6C-02190E38D7C8}"/>
              </a:ext>
            </a:extLst>
          </p:cNvPr>
          <p:cNvSpPr>
            <a:spLocks noGrp="1"/>
          </p:cNvSpPr>
          <p:nvPr>
            <p:ph type="title"/>
          </p:nvPr>
        </p:nvSpPr>
        <p:spPr/>
        <p:txBody>
          <a:bodyPr>
            <a:normAutofit/>
          </a:bodyPr>
          <a:lstStyle/>
          <a:p>
            <a:r>
              <a:rPr lang="en-US" sz="2700" dirty="0"/>
              <a:t>Sleep-disordered Breathing and Cardiovascular Disease</a:t>
            </a:r>
            <a:br>
              <a:rPr lang="en-US" sz="2700" dirty="0"/>
            </a:br>
            <a:r>
              <a:rPr lang="en-US" sz="2700" dirty="0"/>
              <a:t>Cross-sectional Results of the Sleep Heart Health Study</a:t>
            </a:r>
            <a:endParaRPr lang="en-US" dirty="0"/>
          </a:p>
        </p:txBody>
      </p:sp>
    </p:spTree>
    <p:extLst>
      <p:ext uri="{BB962C8B-B14F-4D97-AF65-F5344CB8AC3E}">
        <p14:creationId xmlns:p14="http://schemas.microsoft.com/office/powerpoint/2010/main" val="424693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4355</TotalTime>
  <Words>2386</Words>
  <Application>Microsoft Macintosh PowerPoint</Application>
  <PresentationFormat>Widescreen</PresentationFormat>
  <Paragraphs>271</Paragraphs>
  <Slides>26</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Helvetica Neue</vt:lpstr>
      <vt:lpstr>Wingdings</vt:lpstr>
      <vt:lpstr>Office Theme</vt:lpstr>
      <vt:lpstr>PBrush</vt:lpstr>
      <vt:lpstr>COMMONLY-UTILIZED STATISTICAL METHODS IN SLEEP MEDICINE FOR ESTABLISHING ASSOCIATION OR CAUSALITY</vt:lpstr>
      <vt:lpstr>Understanding sleep in relation to outcomes</vt:lpstr>
      <vt:lpstr>Goals: </vt:lpstr>
      <vt:lpstr>Imagine it’s 1950. You discover that OSA is very common. How do you figure out if it matters? </vt:lpstr>
      <vt:lpstr>Structure of Observational Study ‘Argument’: Disjunctive Syllogism</vt:lpstr>
      <vt:lpstr>Causal Inference</vt:lpstr>
      <vt:lpstr>PowerPoint Presentation</vt:lpstr>
      <vt:lpstr>PowerPoint Presentation</vt:lpstr>
      <vt:lpstr>Sleep-disordered Breathing and Cardiovascular Disease Cross-sectional Results of the Sleep Heart Health Study</vt:lpstr>
      <vt:lpstr>Statistical Teaching point: </vt:lpstr>
      <vt:lpstr>Cross-sectional vs Retrospective Cohort</vt:lpstr>
      <vt:lpstr>PowerPoint Presentation</vt:lpstr>
      <vt:lpstr>Obstructive Sleep Apnea as a Risk Factor for Stroke and Death</vt:lpstr>
      <vt:lpstr>Community vs Clinical Cohort</vt:lpstr>
      <vt:lpstr>PowerPoint Presentation</vt:lpstr>
      <vt:lpstr>Prospective Study of Obstructive Sleep Apnea and Incident Coronary Heart Disease and Heart Failure The Sleep Heart Health Study</vt:lpstr>
      <vt:lpstr>Confounders, Regressions</vt:lpstr>
      <vt:lpstr>PowerPoint Presentation</vt:lpstr>
      <vt:lpstr>Sleep-Disordered Breathing and Mortality: A Prospective Cohort Study</vt:lpstr>
      <vt:lpstr>What is a Hazard Ratio / KM / Cox-regression? We’re all dead in the long run</vt:lpstr>
      <vt:lpstr>PowerPoint Presentation</vt:lpstr>
      <vt:lpstr>Effect of continuous positive airway pressure therapy on recurrence of atrial fibrillation after pulmonary vein isolation in patients with obstructive sleep apnea: A randomized controlled trial</vt:lpstr>
      <vt:lpstr>Negative RCT after positive observational study? power, adherence, &amp; confounding</vt:lpstr>
      <vt:lpstr>PowerPoint Presentation</vt:lpstr>
      <vt:lpstr>Why do phase 2 trials: Why surrogates? Why process measures?</vt:lpstr>
      <vt:lpstr>Goals: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Journal Club</dc:title>
  <dc:creator>BRIAN LOCKE</dc:creator>
  <cp:lastModifiedBy>BRIAN LOCKE</cp:lastModifiedBy>
  <cp:revision>11</cp:revision>
  <dcterms:created xsi:type="dcterms:W3CDTF">2022-08-26T02:17:15Z</dcterms:created>
  <dcterms:modified xsi:type="dcterms:W3CDTF">2022-09-05T22:55:51Z</dcterms:modified>
</cp:coreProperties>
</file>